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86" r:id="rId5"/>
    <p:sldId id="281" r:id="rId6"/>
    <p:sldId id="282" r:id="rId7"/>
    <p:sldId id="283" r:id="rId8"/>
    <p:sldId id="273" r:id="rId9"/>
    <p:sldId id="285" r:id="rId10"/>
    <p:sldId id="274" r:id="rId11"/>
    <p:sldId id="278" r:id="rId12"/>
    <p:sldId id="277" r:id="rId13"/>
    <p:sldId id="275" r:id="rId14"/>
    <p:sldId id="284" r:id="rId15"/>
    <p:sldId id="276" r:id="rId16"/>
    <p:sldId id="279" r:id="rId17"/>
    <p:sldId id="280" r:id="rId18"/>
    <p:sldId id="267" r:id="rId19"/>
    <p:sldId id="257" r:id="rId20"/>
    <p:sldId id="259" r:id="rId21"/>
    <p:sldId id="266" r:id="rId22"/>
    <p:sldId id="260" r:id="rId23"/>
    <p:sldId id="261" r:id="rId24"/>
    <p:sldId id="262" r:id="rId25"/>
    <p:sldId id="263" r:id="rId26"/>
    <p:sldId id="264" r:id="rId27"/>
    <p:sldId id="265" r:id="rId28"/>
    <p:sldId id="268" r:id="rId29"/>
    <p:sldId id="269" r:id="rId30"/>
    <p:sldId id="27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421660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346203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156564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8241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171818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294541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226361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271075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396012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211976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7C6ACF-BC24-4B25-8498-8C44940B571C}"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99259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C6ACF-BC24-4B25-8498-8C44940B571C}" type="datetimeFigureOut">
              <a:rPr lang="es-ES" smtClean="0"/>
              <a:pPr/>
              <a:t>12/05/2015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0A90-E724-436A-826D-B7B8BE94EA0B}" type="slidenum">
              <a:rPr lang="es-ES" smtClean="0"/>
              <a:pPr/>
              <a:t>‹Nº›</a:t>
            </a:fld>
            <a:endParaRPr lang="es-ES"/>
          </a:p>
        </p:txBody>
      </p:sp>
    </p:spTree>
    <p:extLst>
      <p:ext uri="{BB962C8B-B14F-4D97-AF65-F5344CB8AC3E}">
        <p14:creationId xmlns:p14="http://schemas.microsoft.com/office/powerpoint/2010/main" xmlns="" val="412769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G9cidbqy-s" TargetMode="External"/><Relationship Id="rId2" Type="http://schemas.openxmlformats.org/officeDocument/2006/relationships/hyperlink" Target="https://www.youtube.com/watch?v=QSsFczh6P9U" TargetMode="External"/><Relationship Id="rId1" Type="http://schemas.openxmlformats.org/officeDocument/2006/relationships/slideLayout" Target="../slideLayouts/slideLayout6.xml"/><Relationship Id="rId5" Type="http://schemas.openxmlformats.org/officeDocument/2006/relationships/hyperlink" Target="https://www.youtube.com/watch?v=4C1Ivt4XgqA" TargetMode="External"/><Relationship Id="rId4" Type="http://schemas.openxmlformats.org/officeDocument/2006/relationships/hyperlink" Target="https://www.youtube.com/watch?v=1hBGERO_M4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ygFIZNxSt0" TargetMode="External"/><Relationship Id="rId2" Type="http://schemas.openxmlformats.org/officeDocument/2006/relationships/hyperlink" Target="https://www.youtube.com/watch?v=V1zT3DA-8uo" TargetMode="External"/><Relationship Id="rId1" Type="http://schemas.openxmlformats.org/officeDocument/2006/relationships/slideLayout" Target="../slideLayouts/slideLayout6.xml"/><Relationship Id="rId5" Type="http://schemas.openxmlformats.org/officeDocument/2006/relationships/hyperlink" Target="https://www.youtube.com/watch?v=IRQTHfNVTRg" TargetMode="External"/><Relationship Id="rId4" Type="http://schemas.openxmlformats.org/officeDocument/2006/relationships/hyperlink" Target="https://www.youtube.com/watch?v=tsFU1LfBU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J4Yy-8alwI" TargetMode="External"/><Relationship Id="rId2" Type="http://schemas.openxmlformats.org/officeDocument/2006/relationships/hyperlink" Target="https://www.youtube.com/watch?v=ALbtNtLWN68"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QuSqx-pRG4" TargetMode="External"/><Relationship Id="rId2" Type="http://schemas.openxmlformats.org/officeDocument/2006/relationships/hyperlink" Target="https://www.youtube.com/watch?v=lN8-dxImKr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c6-hYV6CpLA"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En el Canal de Castilla:</a:t>
            </a:r>
            <a:br>
              <a:rPr lang="es-ES" dirty="0" smtClean="0"/>
            </a:br>
            <a:r>
              <a:rPr lang="es-ES" dirty="0" smtClean="0"/>
              <a:t>Fábrica de harinas San Antonio</a:t>
            </a:r>
            <a:endParaRPr lang="es-ES" dirty="0"/>
          </a:p>
        </p:txBody>
      </p:sp>
      <p:sp>
        <p:nvSpPr>
          <p:cNvPr id="3" name="2 Subtítulo"/>
          <p:cNvSpPr>
            <a:spLocks noGrp="1"/>
          </p:cNvSpPr>
          <p:nvPr>
            <p:ph type="subTitle" idx="1"/>
          </p:nvPr>
        </p:nvSpPr>
        <p:spPr/>
        <p:txBody>
          <a:bodyPr/>
          <a:lstStyle/>
          <a:p>
            <a:r>
              <a:rPr lang="es-ES" dirty="0" smtClean="0"/>
              <a:t>Medina de </a:t>
            </a:r>
            <a:r>
              <a:rPr lang="es-ES" dirty="0" err="1" smtClean="0"/>
              <a:t>Rioseco</a:t>
            </a:r>
            <a:r>
              <a:rPr lang="es-ES" dirty="0" smtClean="0"/>
              <a:t>, </a:t>
            </a:r>
            <a:r>
              <a:rPr lang="es-ES" dirty="0" smtClean="0"/>
              <a:t>1852</a:t>
            </a:r>
          </a:p>
          <a:p>
            <a:r>
              <a:rPr lang="es-ES" sz="1200" smtClean="0"/>
              <a:t>Autor:  Juan </a:t>
            </a:r>
            <a:r>
              <a:rPr lang="es-ES" sz="1200" dirty="0" smtClean="0"/>
              <a:t>José </a:t>
            </a:r>
            <a:r>
              <a:rPr lang="es-ES" sz="1200" dirty="0" err="1" smtClean="0"/>
              <a:t>Sagarra</a:t>
            </a:r>
            <a:r>
              <a:rPr lang="es-ES" sz="1200" dirty="0" smtClean="0"/>
              <a:t> Prado</a:t>
            </a:r>
            <a:endParaRPr lang="es-ES" sz="1200" dirty="0"/>
          </a:p>
        </p:txBody>
      </p:sp>
    </p:spTree>
    <p:extLst>
      <p:ext uri="{BB962C8B-B14F-4D97-AF65-F5344CB8AC3E}">
        <p14:creationId xmlns:p14="http://schemas.microsoft.com/office/powerpoint/2010/main" xmlns="" val="31728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712968" cy="6858000"/>
          </a:xfrm>
        </p:spPr>
        <p:txBody>
          <a:bodyPr>
            <a:normAutofit/>
          </a:bodyPr>
          <a:lstStyle/>
          <a:p>
            <a:pPr algn="l"/>
            <a:r>
              <a:rPr lang="es-ES" sz="2200" dirty="0"/>
              <a:t/>
            </a:r>
            <a:br>
              <a:rPr lang="es-ES" sz="2200" dirty="0"/>
            </a:br>
            <a:r>
              <a:rPr lang="es-ES" sz="2200" b="1" dirty="0"/>
              <a:t>a.1 Barrido en internet sobre industrias con fuente </a:t>
            </a:r>
            <a:r>
              <a:rPr lang="es-ES" sz="2200" b="1" dirty="0" smtClean="0"/>
              <a:t>energética de uso directo</a:t>
            </a:r>
            <a:r>
              <a:rPr lang="es-ES" sz="2200" dirty="0" smtClean="0"/>
              <a:t>. Algunos ejemplos:</a:t>
            </a:r>
            <a:br>
              <a:rPr lang="es-ES" sz="2200" dirty="0" smtClean="0"/>
            </a:br>
            <a:r>
              <a:rPr lang="es-ES" sz="2200" dirty="0"/>
              <a:t/>
            </a:r>
            <a:br>
              <a:rPr lang="es-ES" sz="2200" dirty="0"/>
            </a:br>
            <a:r>
              <a:rPr lang="es-ES" sz="2200" dirty="0" smtClean="0"/>
              <a:t>- Molino harinero. </a:t>
            </a:r>
            <a:r>
              <a:rPr lang="es-ES" sz="2200" dirty="0"/>
              <a:t>Maqueta </a:t>
            </a:r>
            <a:r>
              <a:rPr lang="es-ES" sz="2200" dirty="0">
                <a:hlinkClick r:id="rId2"/>
              </a:rPr>
              <a:t>https://</a:t>
            </a:r>
            <a:r>
              <a:rPr lang="es-ES" sz="2200" dirty="0" smtClean="0">
                <a:hlinkClick r:id="rId2"/>
              </a:rPr>
              <a:t>www.youtube.com/watch?v=QSsFczh6P9U</a:t>
            </a:r>
            <a:r>
              <a:rPr lang="es-ES" sz="2200" dirty="0" smtClean="0"/>
              <a:t/>
            </a:r>
            <a:br>
              <a:rPr lang="es-ES" sz="2200" dirty="0" smtClean="0"/>
            </a:br>
            <a:r>
              <a:rPr lang="es-ES" sz="2200" dirty="0"/>
              <a:t/>
            </a:r>
            <a:br>
              <a:rPr lang="es-ES" sz="2200" dirty="0"/>
            </a:br>
            <a:r>
              <a:rPr lang="es-ES" sz="2200" dirty="0" smtClean="0"/>
              <a:t>- Un ejemplo, para niños: </a:t>
            </a:r>
            <a:r>
              <a:rPr lang="es-ES" sz="2200" dirty="0">
                <a:hlinkClick r:id="rId3"/>
              </a:rPr>
              <a:t>https://</a:t>
            </a:r>
            <a:r>
              <a:rPr lang="es-ES" sz="2200" dirty="0" smtClean="0">
                <a:hlinkClick r:id="rId3"/>
              </a:rPr>
              <a:t>www.youtube.com/watch?v=JG9cidbqy-s</a:t>
            </a:r>
            <a:r>
              <a:rPr lang="es-ES" sz="2200" dirty="0" smtClean="0"/>
              <a:t/>
            </a:r>
            <a:br>
              <a:rPr lang="es-ES" sz="2200" dirty="0" smtClean="0"/>
            </a:br>
            <a:r>
              <a:rPr lang="es-ES" sz="2200" dirty="0"/>
              <a:t/>
            </a:r>
            <a:br>
              <a:rPr lang="es-ES" sz="2200" dirty="0"/>
            </a:br>
            <a:r>
              <a:rPr lang="es-ES" sz="2200" dirty="0" smtClean="0"/>
              <a:t>- Aplicadas a otros tipos de industria.</a:t>
            </a:r>
            <a:br>
              <a:rPr lang="es-ES" sz="2200" dirty="0" smtClean="0"/>
            </a:br>
            <a:r>
              <a:rPr lang="es-ES" sz="2200" dirty="0" smtClean="0"/>
              <a:t/>
            </a:r>
            <a:br>
              <a:rPr lang="es-ES" sz="2200" dirty="0" smtClean="0"/>
            </a:br>
            <a:r>
              <a:rPr lang="es-ES" sz="2200" dirty="0" smtClean="0"/>
              <a:t>--Metalurgia:</a:t>
            </a:r>
            <a:br>
              <a:rPr lang="es-ES" sz="2200" dirty="0" smtClean="0"/>
            </a:br>
            <a:r>
              <a:rPr lang="es-ES" sz="2200" dirty="0" smtClean="0"/>
              <a:t/>
            </a:r>
            <a:br>
              <a:rPr lang="es-ES" sz="2200" dirty="0" smtClean="0"/>
            </a:br>
            <a:r>
              <a:rPr lang="es-ES" sz="2200" dirty="0" smtClean="0"/>
              <a:t>---</a:t>
            </a:r>
            <a:r>
              <a:rPr lang="pt-BR" sz="2200" dirty="0" err="1" smtClean="0"/>
              <a:t>Mazo</a:t>
            </a:r>
            <a:r>
              <a:rPr lang="pt-BR" sz="2200" dirty="0" smtClean="0"/>
              <a:t>(sistema </a:t>
            </a:r>
            <a:r>
              <a:rPr lang="pt-BR" sz="2200" dirty="0"/>
              <a:t>hidráulico) (TEIXOIS, TARAMUNDI, OSCOS, Spain). </a:t>
            </a:r>
            <a:r>
              <a:rPr lang="pt-BR" sz="2200" dirty="0">
                <a:hlinkClick r:id="rId4"/>
              </a:rPr>
              <a:t>https://</a:t>
            </a:r>
            <a:r>
              <a:rPr lang="pt-BR" sz="2200" dirty="0" smtClean="0">
                <a:hlinkClick r:id="rId4"/>
              </a:rPr>
              <a:t>www.youtube.com/watch?v=1hBGERO_M4s</a:t>
            </a:r>
            <a:r>
              <a:rPr lang="pt-BR" sz="2200" dirty="0" smtClean="0"/>
              <a:t/>
            </a:r>
            <a:br>
              <a:rPr lang="pt-BR" sz="2200" dirty="0" smtClean="0"/>
            </a:br>
            <a:r>
              <a:rPr lang="pt-BR" sz="2200" dirty="0" smtClean="0"/>
              <a:t/>
            </a:r>
            <a:br>
              <a:rPr lang="pt-BR" sz="2200" dirty="0" smtClean="0"/>
            </a:br>
            <a:r>
              <a:rPr lang="es-ES" sz="2200" dirty="0" smtClean="0"/>
              <a:t>---</a:t>
            </a:r>
            <a:r>
              <a:rPr lang="es-ES" sz="2200" dirty="0" err="1"/>
              <a:t>Compludo</a:t>
            </a:r>
            <a:r>
              <a:rPr lang="es-ES" sz="2200" dirty="0"/>
              <a:t> la Herrería. </a:t>
            </a:r>
            <a:r>
              <a:rPr lang="es-ES" sz="2200" dirty="0">
                <a:hlinkClick r:id="rId5"/>
              </a:rPr>
              <a:t>https://</a:t>
            </a:r>
            <a:r>
              <a:rPr lang="es-ES" sz="2200" dirty="0" smtClean="0">
                <a:hlinkClick r:id="rId5"/>
              </a:rPr>
              <a:t>www.youtube.com/watch?v=4C1Ivt4XgqA</a:t>
            </a:r>
            <a:r>
              <a:rPr lang="es-ES" sz="2200" dirty="0" smtClean="0"/>
              <a:t/>
            </a:r>
            <a:br>
              <a:rPr lang="es-ES" sz="2200" dirty="0" smtClean="0"/>
            </a:br>
            <a:r>
              <a:rPr lang="es-ES" sz="2200" dirty="0"/>
              <a:t/>
            </a:r>
            <a:br>
              <a:rPr lang="es-ES" sz="2200" dirty="0"/>
            </a:br>
            <a:endParaRPr lang="es-ES" sz="1400" dirty="0"/>
          </a:p>
        </p:txBody>
      </p:sp>
    </p:spTree>
    <p:extLst>
      <p:ext uri="{BB962C8B-B14F-4D97-AF65-F5344CB8AC3E}">
        <p14:creationId xmlns:p14="http://schemas.microsoft.com/office/powerpoint/2010/main" xmlns="" val="92071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normAutofit/>
          </a:bodyPr>
          <a:lstStyle/>
          <a:p>
            <a:pPr algn="l"/>
            <a:r>
              <a:rPr lang="es-ES" sz="2000" b="1" dirty="0"/>
              <a:t>a.2 Sin salir de internet (preferentemente en un diccionario técnico), elaboración de un glosario para uso personal de los siguientes términos:</a:t>
            </a:r>
            <a:br>
              <a:rPr lang="es-ES" sz="2000" b="1" dirty="0"/>
            </a:br>
            <a:r>
              <a:rPr lang="es-ES" sz="2000" dirty="0"/>
              <a:t> </a:t>
            </a:r>
            <a:br>
              <a:rPr lang="es-ES" sz="2000" dirty="0"/>
            </a:br>
            <a:r>
              <a:rPr lang="es-ES" sz="2000" dirty="0"/>
              <a:t>piquera</a:t>
            </a:r>
            <a:br>
              <a:rPr lang="es-ES" sz="2000" dirty="0"/>
            </a:br>
            <a:r>
              <a:rPr lang="es-ES" sz="2000" dirty="0"/>
              <a:t>cangilones,</a:t>
            </a:r>
            <a:br>
              <a:rPr lang="es-ES" sz="2000" dirty="0"/>
            </a:br>
            <a:r>
              <a:rPr lang="es-ES" sz="2000" dirty="0" err="1"/>
              <a:t>desterradora</a:t>
            </a:r>
            <a:r>
              <a:rPr lang="es-ES" sz="2000" dirty="0"/>
              <a:t/>
            </a:r>
            <a:br>
              <a:rPr lang="es-ES" sz="2000" dirty="0"/>
            </a:br>
            <a:r>
              <a:rPr lang="es-ES" sz="2000" dirty="0"/>
              <a:t>monitor de </a:t>
            </a:r>
            <a:r>
              <a:rPr lang="es-ES" sz="2000" dirty="0" err="1"/>
              <a:t>zig-zag</a:t>
            </a:r>
            <a:r>
              <a:rPr lang="es-ES" sz="2000" dirty="0"/>
              <a:t/>
            </a:r>
            <a:br>
              <a:rPr lang="es-ES" sz="2000" dirty="0"/>
            </a:br>
            <a:r>
              <a:rPr lang="es-ES" sz="2000" dirty="0" err="1"/>
              <a:t>deschinadora</a:t>
            </a:r>
            <a:r>
              <a:rPr lang="es-ES" sz="2000" dirty="0"/>
              <a:t/>
            </a:r>
            <a:br>
              <a:rPr lang="es-ES" sz="2000" dirty="0"/>
            </a:br>
            <a:r>
              <a:rPr lang="es-ES" sz="2000" dirty="0" err="1"/>
              <a:t>triarvejón</a:t>
            </a:r>
            <a:r>
              <a:rPr lang="es-ES" sz="2000" dirty="0"/>
              <a:t/>
            </a:r>
            <a:br>
              <a:rPr lang="es-ES" sz="2000" dirty="0"/>
            </a:br>
            <a:r>
              <a:rPr lang="es-ES" sz="2000" dirty="0"/>
              <a:t>despuntadora</a:t>
            </a:r>
            <a:br>
              <a:rPr lang="es-ES" sz="2000" dirty="0"/>
            </a:br>
            <a:r>
              <a:rPr lang="es-ES" sz="2000" dirty="0" err="1"/>
              <a:t>hidrolavadora</a:t>
            </a:r>
            <a:r>
              <a:rPr lang="es-ES" sz="2000" dirty="0"/>
              <a:t/>
            </a:r>
            <a:br>
              <a:rPr lang="es-ES" sz="2000" dirty="0"/>
            </a:br>
            <a:r>
              <a:rPr lang="es-ES" sz="2000" dirty="0"/>
              <a:t>satinadora</a:t>
            </a:r>
            <a:br>
              <a:rPr lang="es-ES" sz="2000" dirty="0"/>
            </a:br>
            <a:r>
              <a:rPr lang="es-ES" sz="2000" dirty="0"/>
              <a:t>separador magnético</a:t>
            </a:r>
            <a:br>
              <a:rPr lang="es-ES" sz="2000" dirty="0"/>
            </a:br>
            <a:r>
              <a:rPr lang="es-ES" sz="2000" dirty="0"/>
              <a:t>esmeril</a:t>
            </a:r>
            <a:br>
              <a:rPr lang="es-ES" sz="2000" dirty="0"/>
            </a:br>
            <a:r>
              <a:rPr lang="es-ES" sz="2000" dirty="0"/>
              <a:t>cernido</a:t>
            </a:r>
            <a:br>
              <a:rPr lang="es-ES" sz="2000" dirty="0"/>
            </a:br>
            <a:endParaRPr lang="es-ES" sz="2000" dirty="0"/>
          </a:p>
        </p:txBody>
      </p:sp>
    </p:spTree>
    <p:extLst>
      <p:ext uri="{BB962C8B-B14F-4D97-AF65-F5344CB8AC3E}">
        <p14:creationId xmlns:p14="http://schemas.microsoft.com/office/powerpoint/2010/main" xmlns="" val="52962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p:spPr>
        <p:txBody>
          <a:bodyPr>
            <a:normAutofit fontScale="90000"/>
          </a:bodyPr>
          <a:lstStyle/>
          <a:p>
            <a:pPr algn="l"/>
            <a:r>
              <a:rPr lang="es-ES" sz="2200" b="1" dirty="0" smtClean="0"/>
              <a:t>a.3 </a:t>
            </a:r>
            <a:r>
              <a:rPr lang="es-ES" sz="2200" b="1" smtClean="0"/>
              <a:t>Los Borbones </a:t>
            </a:r>
            <a:r>
              <a:rPr lang="es-ES" sz="2200" b="1" dirty="0" smtClean="0"/>
              <a:t>espían a </a:t>
            </a:r>
            <a:r>
              <a:rPr lang="es-ES" sz="2200" b="1" smtClean="0"/>
              <a:t>los Borbones</a:t>
            </a:r>
            <a:r>
              <a:rPr lang="es-ES" sz="2200" b="1" dirty="0" smtClean="0"/>
              <a:t/>
            </a:r>
            <a:br>
              <a:rPr lang="es-ES" sz="2200" b="1" dirty="0" smtClean="0"/>
            </a:br>
            <a:r>
              <a:rPr lang="es-ES" sz="2200" dirty="0"/>
              <a:t/>
            </a:r>
            <a:br>
              <a:rPr lang="es-ES" sz="2200" dirty="0"/>
            </a:br>
            <a:r>
              <a:rPr lang="es-ES" sz="2200" dirty="0"/>
              <a:t>Contexto: un caso de espionaje industrial.</a:t>
            </a:r>
            <a:br>
              <a:rPr lang="es-ES" sz="2200" dirty="0"/>
            </a:br>
            <a:r>
              <a:rPr lang="es-ES" sz="2200" dirty="0"/>
              <a:t>Ulloa, enviado por el rey de España, Fernando </a:t>
            </a:r>
            <a:r>
              <a:rPr lang="es-ES" sz="2200" dirty="0" smtClean="0"/>
              <a:t>VI, </a:t>
            </a:r>
            <a:r>
              <a:rPr lang="es-ES" sz="2200" dirty="0"/>
              <a:t>se centra en el canal del </a:t>
            </a:r>
            <a:r>
              <a:rPr lang="es-ES" sz="2200" dirty="0" err="1"/>
              <a:t>Midi</a:t>
            </a:r>
            <a:r>
              <a:rPr lang="es-ES" sz="2200" dirty="0"/>
              <a:t>, del que tomará las ideas esenciales para el Canal de Castilla. Se trae de Francia al ingeniero Carlos </a:t>
            </a:r>
            <a:r>
              <a:rPr lang="es-ES" sz="2200" dirty="0" err="1"/>
              <a:t>Lemaur</a:t>
            </a:r>
            <a:r>
              <a:rPr lang="es-ES" sz="2200" dirty="0" smtClean="0"/>
              <a:t>.</a:t>
            </a:r>
            <a:br>
              <a:rPr lang="es-ES" sz="2200" dirty="0" smtClean="0"/>
            </a:br>
            <a:r>
              <a:rPr lang="es-ES" sz="2200" dirty="0"/>
              <a:t/>
            </a:r>
            <a:br>
              <a:rPr lang="es-ES" sz="2200" dirty="0"/>
            </a:br>
            <a:r>
              <a:rPr lang="es-ES" sz="2200" dirty="0"/>
              <a:t>Dos pistas</a:t>
            </a:r>
            <a:r>
              <a:rPr lang="es-ES" sz="2200" dirty="0" smtClean="0"/>
              <a:t>:</a:t>
            </a:r>
            <a:br>
              <a:rPr lang="es-ES" sz="2200" dirty="0" smtClean="0"/>
            </a:br>
            <a:r>
              <a:rPr lang="es-ES" sz="2200" dirty="0"/>
              <a:t/>
            </a:r>
            <a:br>
              <a:rPr lang="es-ES" sz="2200" dirty="0"/>
            </a:br>
            <a:r>
              <a:rPr lang="es-ES" sz="2200" dirty="0"/>
              <a:t>- canal du </a:t>
            </a:r>
            <a:r>
              <a:rPr lang="es-ES" sz="2200" dirty="0" err="1"/>
              <a:t>Midi</a:t>
            </a:r>
            <a:r>
              <a:rPr lang="es-ES" sz="2200" dirty="0"/>
              <a:t> en francés o canal del </a:t>
            </a:r>
            <a:r>
              <a:rPr lang="es-ES" sz="2200" dirty="0" err="1" smtClean="0"/>
              <a:t>Miègjorn</a:t>
            </a:r>
            <a:r>
              <a:rPr lang="es-ES" sz="2200" dirty="0"/>
              <a:t/>
            </a:r>
            <a:br>
              <a:rPr lang="es-ES" sz="2200" dirty="0"/>
            </a:br>
            <a:r>
              <a:rPr lang="es-ES" sz="2200" dirty="0">
                <a:hlinkClick r:id="rId2"/>
              </a:rPr>
              <a:t>https://</a:t>
            </a:r>
            <a:r>
              <a:rPr lang="es-ES" sz="2200" dirty="0" smtClean="0">
                <a:hlinkClick r:id="rId2"/>
              </a:rPr>
              <a:t>www.youtube.com/watch?v=V1zT3DA-8uo</a:t>
            </a:r>
            <a:r>
              <a:rPr lang="es-ES" sz="2200" dirty="0"/>
              <a:t/>
            </a:r>
            <a:br>
              <a:rPr lang="es-ES" sz="2200" dirty="0"/>
            </a:br>
            <a:r>
              <a:rPr lang="es-ES" sz="2200" dirty="0">
                <a:hlinkClick r:id="rId3"/>
              </a:rPr>
              <a:t>https://</a:t>
            </a:r>
            <a:r>
              <a:rPr lang="es-ES" sz="2200" dirty="0" smtClean="0">
                <a:hlinkClick r:id="rId3"/>
              </a:rPr>
              <a:t>www.youtube.com/watch?v=DygFIZNxSt0</a:t>
            </a:r>
            <a:r>
              <a:rPr lang="es-ES" sz="2200" dirty="0"/>
              <a:t/>
            </a:r>
            <a:br>
              <a:rPr lang="es-ES" sz="2200" dirty="0"/>
            </a:br>
            <a:r>
              <a:rPr lang="es-ES" sz="2200" dirty="0">
                <a:hlinkClick r:id="rId4"/>
              </a:rPr>
              <a:t>https://</a:t>
            </a:r>
            <a:r>
              <a:rPr lang="es-ES" sz="2200" dirty="0" smtClean="0">
                <a:hlinkClick r:id="rId4"/>
              </a:rPr>
              <a:t>www.youtube.com/watch?v=tsFU1LfBUus</a:t>
            </a:r>
            <a:r>
              <a:rPr lang="es-ES" sz="2200" dirty="0" smtClean="0"/>
              <a:t/>
            </a:r>
            <a:br>
              <a:rPr lang="es-ES" sz="2200" dirty="0" smtClean="0"/>
            </a:br>
            <a:r>
              <a:rPr lang="es-ES" sz="2200" dirty="0"/>
              <a:t/>
            </a:r>
            <a:br>
              <a:rPr lang="es-ES" sz="2200" dirty="0"/>
            </a:br>
            <a:r>
              <a:rPr lang="es-ES" sz="2200" dirty="0"/>
              <a:t>- canal de los dos Mares</a:t>
            </a:r>
            <a:br>
              <a:rPr lang="es-ES" sz="2200" dirty="0"/>
            </a:br>
            <a:r>
              <a:rPr lang="es-ES" sz="2200" dirty="0">
                <a:hlinkClick r:id="rId5"/>
              </a:rPr>
              <a:t>https://</a:t>
            </a:r>
            <a:r>
              <a:rPr lang="es-ES" sz="2200" dirty="0" smtClean="0">
                <a:hlinkClick r:id="rId5"/>
              </a:rPr>
              <a:t>www.youtube.com/watch?v=IRQTHfNVTRg</a:t>
            </a:r>
            <a:r>
              <a:rPr lang="es-ES" sz="2200" dirty="0" smtClean="0"/>
              <a:t/>
            </a:r>
            <a:br>
              <a:rPr lang="es-ES" sz="2200" dirty="0" smtClean="0"/>
            </a:br>
            <a:r>
              <a:rPr lang="es-ES" sz="2200" dirty="0"/>
              <a:t/>
            </a:r>
            <a:br>
              <a:rPr lang="es-ES" sz="2200" dirty="0"/>
            </a:br>
            <a:r>
              <a:rPr lang="es-ES" sz="2200" dirty="0"/>
              <a:t>Utiliza estos topónimos en un buscador de internet y añade algo a nuestra historia.</a:t>
            </a:r>
            <a:br>
              <a:rPr lang="es-ES" sz="2200" dirty="0"/>
            </a:br>
            <a:endParaRPr lang="es-ES" sz="2200" dirty="0"/>
          </a:p>
        </p:txBody>
      </p:sp>
    </p:spTree>
    <p:extLst>
      <p:ext uri="{BB962C8B-B14F-4D97-AF65-F5344CB8AC3E}">
        <p14:creationId xmlns:p14="http://schemas.microsoft.com/office/powerpoint/2010/main" xmlns="" val="355882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466730"/>
          </a:xfrm>
        </p:spPr>
        <p:txBody>
          <a:bodyPr>
            <a:normAutofit/>
          </a:bodyPr>
          <a:lstStyle/>
          <a:p>
            <a:pPr algn="l"/>
            <a:r>
              <a:rPr lang="es-ES" sz="2000" b="1" dirty="0"/>
              <a:t>b. Actividades durante la </a:t>
            </a:r>
            <a:r>
              <a:rPr lang="es-ES" sz="2000" b="1" dirty="0" smtClean="0"/>
              <a:t>visita</a:t>
            </a:r>
            <a:br>
              <a:rPr lang="es-ES" sz="2000" b="1" dirty="0" smtClean="0"/>
            </a:br>
            <a:r>
              <a:rPr lang="es-ES" sz="2000" b="1" dirty="0"/>
              <a:t/>
            </a:r>
            <a:br>
              <a:rPr lang="es-ES" sz="2000" b="1" dirty="0"/>
            </a:br>
            <a:r>
              <a:rPr lang="es-ES" sz="2000" dirty="0"/>
              <a:t>b.1 Reconocimiento de los elementos descritos en el glosario, previamente elaborado</a:t>
            </a:r>
            <a:r>
              <a:rPr lang="es-ES" sz="2000" dirty="0" smtClean="0"/>
              <a:t>.</a:t>
            </a:r>
            <a:br>
              <a:rPr lang="es-ES" sz="2000" dirty="0" smtClean="0"/>
            </a:br>
            <a:r>
              <a:rPr lang="es-ES" sz="2000" dirty="0"/>
              <a:t/>
            </a:r>
            <a:br>
              <a:rPr lang="es-ES" sz="2000" dirty="0"/>
            </a:br>
            <a:r>
              <a:rPr lang="es-ES" sz="2000" dirty="0"/>
              <a:t>b.2 Reconocimiento de los elementos de composición arquitectónica descritos en estas líneas</a:t>
            </a:r>
            <a:r>
              <a:rPr lang="es-ES" sz="2000" dirty="0" smtClean="0"/>
              <a:t>.</a:t>
            </a:r>
            <a:br>
              <a:rPr lang="es-ES" sz="2000" dirty="0" smtClean="0"/>
            </a:br>
            <a:r>
              <a:rPr lang="es-ES" sz="2000" dirty="0"/>
              <a:t/>
            </a:r>
            <a:br>
              <a:rPr lang="es-ES" sz="2000" dirty="0"/>
            </a:br>
            <a:r>
              <a:rPr lang="es-ES" sz="2000" dirty="0"/>
              <a:t>b.3 Usando el teléfono móvil, captación de imágenes no contenidas en este </a:t>
            </a:r>
            <a:r>
              <a:rPr lang="es-ES" sz="2000" dirty="0" err="1"/>
              <a:t>Power</a:t>
            </a:r>
            <a:r>
              <a:rPr lang="es-ES" sz="2000" dirty="0"/>
              <a:t> </a:t>
            </a:r>
            <a:r>
              <a:rPr lang="es-ES" sz="2000" dirty="0" err="1"/>
              <a:t>point</a:t>
            </a:r>
            <a:r>
              <a:rPr lang="es-ES" sz="2000" dirty="0"/>
              <a:t>.</a:t>
            </a:r>
            <a:r>
              <a:rPr lang="es-ES" sz="3600" dirty="0"/>
              <a:t/>
            </a:r>
            <a:br>
              <a:rPr lang="es-ES" sz="3600" dirty="0"/>
            </a:br>
            <a:endParaRPr lang="es-ES" sz="3600" dirty="0"/>
          </a:p>
        </p:txBody>
      </p:sp>
    </p:spTree>
    <p:extLst>
      <p:ext uri="{BB962C8B-B14F-4D97-AF65-F5344CB8AC3E}">
        <p14:creationId xmlns:p14="http://schemas.microsoft.com/office/powerpoint/2010/main" xmlns="" val="1732639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88640"/>
            <a:ext cx="8784976" cy="5355312"/>
          </a:xfrm>
          <a:prstGeom prst="rect">
            <a:avLst/>
          </a:prstGeom>
        </p:spPr>
        <p:txBody>
          <a:bodyPr wrap="square">
            <a:spAutoFit/>
          </a:bodyPr>
          <a:lstStyle/>
          <a:p>
            <a:endParaRPr lang="es-ES" b="1" dirty="0" smtClean="0"/>
          </a:p>
          <a:p>
            <a:endParaRPr lang="es-ES" b="1" dirty="0"/>
          </a:p>
          <a:p>
            <a:endParaRPr lang="es-ES" b="1" dirty="0" smtClean="0"/>
          </a:p>
          <a:p>
            <a:endParaRPr lang="es-ES" b="1" dirty="0"/>
          </a:p>
          <a:p>
            <a:endParaRPr lang="es-ES" b="1" dirty="0" smtClean="0"/>
          </a:p>
          <a:p>
            <a:endParaRPr lang="es-ES" b="1" dirty="0"/>
          </a:p>
          <a:p>
            <a:endParaRPr lang="es-ES" b="1" dirty="0" smtClean="0"/>
          </a:p>
          <a:p>
            <a:r>
              <a:rPr lang="es-ES" b="1" dirty="0" smtClean="0"/>
              <a:t>C Actividades post</a:t>
            </a:r>
          </a:p>
          <a:p>
            <a:endParaRPr lang="es-ES" dirty="0"/>
          </a:p>
          <a:p>
            <a:r>
              <a:rPr lang="es-ES" dirty="0" smtClean="0"/>
              <a:t>C.1  Las </a:t>
            </a:r>
            <a:r>
              <a:rPr lang="es-ES" dirty="0"/>
              <a:t>industrias con fuente de energía directa</a:t>
            </a:r>
            <a:r>
              <a:rPr lang="es-ES" dirty="0" smtClean="0"/>
              <a:t>.</a:t>
            </a:r>
          </a:p>
          <a:p>
            <a:endParaRPr lang="es-ES" dirty="0" smtClean="0"/>
          </a:p>
          <a:p>
            <a:r>
              <a:rPr lang="es-ES" dirty="0"/>
              <a:t>C.2 </a:t>
            </a:r>
            <a:r>
              <a:rPr lang="es-ES" dirty="0" smtClean="0"/>
              <a:t> Las </a:t>
            </a:r>
            <a:r>
              <a:rPr lang="es-ES" dirty="0"/>
              <a:t>vías de transporte, factor de localización </a:t>
            </a:r>
            <a:r>
              <a:rPr lang="es-ES" dirty="0" smtClean="0"/>
              <a:t>industrial</a:t>
            </a:r>
          </a:p>
          <a:p>
            <a:endParaRPr lang="es-ES" dirty="0" smtClean="0"/>
          </a:p>
          <a:p>
            <a:r>
              <a:rPr lang="es-ES" dirty="0" smtClean="0"/>
              <a:t>C.3  El </a:t>
            </a:r>
            <a:r>
              <a:rPr lang="es-ES" dirty="0"/>
              <a:t>Canal de Castilla y el AVE.</a:t>
            </a:r>
            <a:br>
              <a:rPr lang="es-ES" dirty="0"/>
            </a:br>
            <a:endParaRPr lang="es-ES" dirty="0"/>
          </a:p>
          <a:p>
            <a:r>
              <a:rPr lang="es-ES" dirty="0"/>
              <a:t/>
            </a:r>
            <a:br>
              <a:rPr lang="es-ES" dirty="0"/>
            </a:br>
            <a:endParaRPr lang="es-ES" dirty="0" smtClean="0"/>
          </a:p>
          <a:p>
            <a:r>
              <a:rPr lang="es-ES" dirty="0" smtClean="0"/>
              <a:t> </a:t>
            </a:r>
            <a:r>
              <a:rPr lang="es-ES" dirty="0"/>
              <a:t/>
            </a:r>
            <a:br>
              <a:rPr lang="es-ES" dirty="0"/>
            </a:br>
            <a:endParaRPr lang="es-ES" dirty="0"/>
          </a:p>
        </p:txBody>
      </p:sp>
    </p:spTree>
    <p:extLst>
      <p:ext uri="{BB962C8B-B14F-4D97-AF65-F5344CB8AC3E}">
        <p14:creationId xmlns:p14="http://schemas.microsoft.com/office/powerpoint/2010/main" xmlns="" val="408743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466730"/>
          </a:xfrm>
        </p:spPr>
        <p:txBody>
          <a:bodyPr>
            <a:normAutofit/>
          </a:bodyPr>
          <a:lstStyle/>
          <a:p>
            <a:pPr algn="l"/>
            <a:r>
              <a:rPr lang="es-ES" sz="2000" b="1" dirty="0"/>
              <a:t>c. Actividades post </a:t>
            </a:r>
            <a:r>
              <a:rPr lang="es-ES" sz="2000" b="1" dirty="0" smtClean="0"/>
              <a:t/>
            </a:r>
            <a:br>
              <a:rPr lang="es-ES" sz="2000" b="1" dirty="0" smtClean="0"/>
            </a:br>
            <a:r>
              <a:rPr lang="es-ES" sz="2000" dirty="0"/>
              <a:t/>
            </a:r>
            <a:br>
              <a:rPr lang="es-ES" sz="2000" dirty="0"/>
            </a:br>
            <a:r>
              <a:rPr lang="es-ES" sz="2000" b="1" dirty="0" smtClean="0"/>
              <a:t>C.1  Las </a:t>
            </a:r>
            <a:r>
              <a:rPr lang="es-ES" sz="2000" b="1" dirty="0"/>
              <a:t>industrias con fuente de energía </a:t>
            </a:r>
            <a:r>
              <a:rPr lang="es-ES" sz="2000" b="1" dirty="0" smtClean="0"/>
              <a:t>directa.</a:t>
            </a:r>
            <a:r>
              <a:rPr lang="es-ES" sz="2000" dirty="0" smtClean="0"/>
              <a:t> </a:t>
            </a:r>
            <a:br>
              <a:rPr lang="es-ES" sz="2000" dirty="0" smtClean="0"/>
            </a:br>
            <a:r>
              <a:rPr lang="es-ES" sz="2000" dirty="0" smtClean="0"/>
              <a:t>“Actividad </a:t>
            </a:r>
            <a:r>
              <a:rPr lang="es-ES" sz="2000" dirty="0"/>
              <a:t>humana sostenible</a:t>
            </a:r>
            <a:r>
              <a:rPr lang="es-ES" sz="2000" dirty="0" smtClean="0"/>
              <a:t>”.</a:t>
            </a:r>
            <a:br>
              <a:rPr lang="es-ES" sz="2000" dirty="0" smtClean="0"/>
            </a:br>
            <a:r>
              <a:rPr lang="es-ES" sz="2000" dirty="0" smtClean="0"/>
              <a:t> El agua,</a:t>
            </a:r>
            <a:br>
              <a:rPr lang="es-ES" sz="2000" dirty="0" smtClean="0"/>
            </a:br>
            <a:r>
              <a:rPr lang="es-ES" sz="2000" dirty="0" smtClean="0"/>
              <a:t> el sol en Castilla y León</a:t>
            </a:r>
            <a:r>
              <a:rPr lang="es-ES" sz="2000" dirty="0"/>
              <a:t/>
            </a:r>
            <a:br>
              <a:rPr lang="es-ES" sz="2000" dirty="0"/>
            </a:br>
            <a:r>
              <a:rPr lang="es-ES" sz="2000" dirty="0">
                <a:hlinkClick r:id="rId2"/>
              </a:rPr>
              <a:t>https://</a:t>
            </a:r>
            <a:r>
              <a:rPr lang="es-ES" sz="2000" dirty="0" smtClean="0">
                <a:hlinkClick r:id="rId2"/>
              </a:rPr>
              <a:t>www.youtube.com/watch?v=ALbtNtLWN68</a:t>
            </a:r>
            <a:r>
              <a:rPr lang="es-ES" sz="2000" dirty="0" smtClean="0"/>
              <a:t/>
            </a:r>
            <a:br>
              <a:rPr lang="es-ES" sz="2000" dirty="0" smtClean="0"/>
            </a:br>
            <a:r>
              <a:rPr lang="es-ES" sz="2000" dirty="0"/>
              <a:t/>
            </a:r>
            <a:br>
              <a:rPr lang="es-ES" sz="2000" dirty="0"/>
            </a:br>
            <a:r>
              <a:rPr lang="es-ES" sz="2000" dirty="0" smtClean="0"/>
              <a:t>el viento en Castilla </a:t>
            </a:r>
            <a:r>
              <a:rPr lang="es-ES" sz="2000" dirty="0"/>
              <a:t>y León</a:t>
            </a:r>
            <a:br>
              <a:rPr lang="es-ES" sz="2000" dirty="0"/>
            </a:br>
            <a:r>
              <a:rPr lang="es-ES" sz="2000" dirty="0">
                <a:hlinkClick r:id="rId3"/>
              </a:rPr>
              <a:t>https://</a:t>
            </a:r>
            <a:r>
              <a:rPr lang="es-ES" sz="2000" dirty="0" smtClean="0">
                <a:hlinkClick r:id="rId3"/>
              </a:rPr>
              <a:t>www.youtube.com/watch?v=eJ4Yy-8alwI</a:t>
            </a:r>
            <a:r>
              <a:rPr lang="es-ES" sz="2000" dirty="0" smtClean="0"/>
              <a:t/>
            </a:r>
            <a:br>
              <a:rPr lang="es-ES" sz="2000" dirty="0" smtClean="0"/>
            </a:br>
            <a:r>
              <a:rPr lang="es-ES" sz="2000" dirty="0"/>
              <a:t/>
            </a:r>
            <a:br>
              <a:rPr lang="es-ES" sz="2000" dirty="0"/>
            </a:br>
            <a:r>
              <a:rPr lang="es-ES" sz="2000" dirty="0"/>
              <a:t/>
            </a:r>
            <a:br>
              <a:rPr lang="es-ES" sz="2000" dirty="0"/>
            </a:br>
            <a:r>
              <a:rPr lang="es-ES" sz="2000" dirty="0" smtClean="0"/>
              <a:t>Buscar en internet  y añadir algunos ejemplos.</a:t>
            </a:r>
            <a:endParaRPr lang="es-ES" sz="2000" dirty="0"/>
          </a:p>
        </p:txBody>
      </p:sp>
    </p:spTree>
    <p:extLst>
      <p:ext uri="{BB962C8B-B14F-4D97-AF65-F5344CB8AC3E}">
        <p14:creationId xmlns:p14="http://schemas.microsoft.com/office/powerpoint/2010/main" xmlns="" val="4065791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normAutofit/>
          </a:bodyPr>
          <a:lstStyle/>
          <a:p>
            <a:pPr algn="l"/>
            <a:r>
              <a:rPr lang="es-ES" sz="2000" dirty="0"/>
              <a:t/>
            </a:r>
            <a:br>
              <a:rPr lang="es-ES" sz="2000" dirty="0"/>
            </a:br>
            <a:r>
              <a:rPr lang="es-ES" sz="2000" b="1" dirty="0" smtClean="0"/>
              <a:t>C.2 Las </a:t>
            </a:r>
            <a:r>
              <a:rPr lang="es-ES" sz="2000" b="1" dirty="0"/>
              <a:t>vías de transporte, factor de localización </a:t>
            </a:r>
            <a:r>
              <a:rPr lang="es-ES" sz="2000" b="1" dirty="0" smtClean="0"/>
              <a:t>industrial</a:t>
            </a:r>
            <a:br>
              <a:rPr lang="es-ES" sz="2000" b="1" dirty="0" smtClean="0"/>
            </a:br>
            <a:r>
              <a:rPr lang="es-ES" sz="2000" dirty="0"/>
              <a:t/>
            </a:r>
            <a:br>
              <a:rPr lang="es-ES" sz="2000" dirty="0"/>
            </a:br>
            <a:r>
              <a:rPr lang="es-ES" sz="2000" dirty="0"/>
              <a:t>¿Es adecuada y posible la recuperación del transporte fluvial para el ahorro energético y el cuidado del medio natural y del patrimonio. ¿Sólo turismo y riego como utilidades económicas?. Buscar en internet “Canal de Castilla</a:t>
            </a:r>
            <a:r>
              <a:rPr lang="es-ES" sz="2000" dirty="0" smtClean="0"/>
              <a:t>”,  </a:t>
            </a:r>
            <a:r>
              <a:rPr lang="es-ES" sz="2000" dirty="0"/>
              <a:t>“Canal del Midi” turismo y riego. Breve comentario</a:t>
            </a:r>
            <a:r>
              <a:rPr lang="es-ES" sz="2000" dirty="0" smtClean="0"/>
              <a:t>.</a:t>
            </a:r>
            <a:br>
              <a:rPr lang="es-ES" sz="2000" dirty="0" smtClean="0"/>
            </a:br>
            <a:r>
              <a:rPr lang="es-ES" sz="2000" dirty="0" smtClean="0"/>
              <a:t>Un ejemplo. Turismo fluvial y regadío en el canal </a:t>
            </a:r>
            <a:r>
              <a:rPr lang="es-ES" sz="2000" dirty="0"/>
              <a:t>de Castilla:</a:t>
            </a:r>
            <a:br>
              <a:rPr lang="es-ES" sz="2000" dirty="0"/>
            </a:br>
            <a:r>
              <a:rPr lang="es-ES" sz="2000" dirty="0">
                <a:hlinkClick r:id="rId2"/>
              </a:rPr>
              <a:t>https://</a:t>
            </a:r>
            <a:r>
              <a:rPr lang="es-ES" sz="2000" dirty="0" smtClean="0">
                <a:hlinkClick r:id="rId2"/>
              </a:rPr>
              <a:t>www.youtube.com/watch?v=lN8-dxImKro</a:t>
            </a:r>
            <a:r>
              <a:rPr lang="es-ES" sz="2000" dirty="0"/>
              <a:t/>
            </a:r>
            <a:br>
              <a:rPr lang="es-ES" sz="2000" dirty="0"/>
            </a:br>
            <a:r>
              <a:rPr lang="es-ES" sz="2000" dirty="0">
                <a:hlinkClick r:id="rId3"/>
              </a:rPr>
              <a:t>https://</a:t>
            </a:r>
            <a:r>
              <a:rPr lang="es-ES" sz="2000" dirty="0" smtClean="0">
                <a:hlinkClick r:id="rId3"/>
              </a:rPr>
              <a:t>www.youtube.com/watch?v=1QuSqx-pRG4</a:t>
            </a:r>
            <a:r>
              <a:rPr lang="es-ES" sz="2000" dirty="0" smtClean="0"/>
              <a:t/>
            </a:r>
            <a:br>
              <a:rPr lang="es-ES" sz="2000" dirty="0" smtClean="0"/>
            </a:br>
            <a:r>
              <a:rPr lang="es-ES" sz="2000" dirty="0"/>
              <a:t/>
            </a:r>
            <a:br>
              <a:rPr lang="es-ES" sz="2000" dirty="0"/>
            </a:br>
            <a:endParaRPr lang="es-ES" sz="2000" dirty="0"/>
          </a:p>
        </p:txBody>
      </p:sp>
    </p:spTree>
    <p:extLst>
      <p:ext uri="{BB962C8B-B14F-4D97-AF65-F5344CB8AC3E}">
        <p14:creationId xmlns:p14="http://schemas.microsoft.com/office/powerpoint/2010/main" xmlns="" val="3638269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466730"/>
          </a:xfrm>
        </p:spPr>
        <p:txBody>
          <a:bodyPr>
            <a:normAutofit/>
          </a:bodyPr>
          <a:lstStyle/>
          <a:p>
            <a:pPr algn="l"/>
            <a:r>
              <a:rPr lang="es-ES" sz="2000" dirty="0"/>
              <a:t/>
            </a:r>
            <a:br>
              <a:rPr lang="es-ES" sz="2000" dirty="0"/>
            </a:br>
            <a:r>
              <a:rPr lang="es-ES" sz="2000" b="1" dirty="0" smtClean="0"/>
              <a:t>C.3 El </a:t>
            </a:r>
            <a:r>
              <a:rPr lang="es-ES" sz="2000" b="1" dirty="0"/>
              <a:t>Canal de Castilla y el AVE</a:t>
            </a:r>
            <a:r>
              <a:rPr lang="es-ES" sz="2000" b="1" dirty="0" smtClean="0"/>
              <a:t>.</a:t>
            </a:r>
            <a:br>
              <a:rPr lang="es-ES" sz="2000" b="1" dirty="0" smtClean="0"/>
            </a:br>
            <a:r>
              <a:rPr lang="es-ES" sz="2000" dirty="0"/>
              <a:t/>
            </a:r>
            <a:br>
              <a:rPr lang="es-ES" sz="2000" dirty="0"/>
            </a:br>
            <a:r>
              <a:rPr lang="es-ES" sz="2000" dirty="0" smtClean="0"/>
              <a:t> </a:t>
            </a:r>
            <a:r>
              <a:rPr lang="es-ES" sz="2000" dirty="0"/>
              <a:t>El Canal no pudo con la competencia del ferrocarril. El AVE nace ya fuera del mercado. Buscar en internet:</a:t>
            </a:r>
            <a:br>
              <a:rPr lang="es-ES" sz="2000" dirty="0"/>
            </a:br>
            <a:r>
              <a:rPr lang="es-ES" sz="2000" dirty="0"/>
              <a:t>-El Canal de Castilla y el ferrocarril.</a:t>
            </a:r>
            <a:br>
              <a:rPr lang="es-ES" sz="2000" dirty="0"/>
            </a:br>
            <a:r>
              <a:rPr lang="es-ES" sz="2000" dirty="0"/>
              <a:t>-El cierre de líneas del AVE en </a:t>
            </a:r>
            <a:r>
              <a:rPr lang="es-ES" sz="2000" dirty="0" smtClean="0"/>
              <a:t>España. El viaje virtual por internet frente al presencial ferroviario</a:t>
            </a:r>
            <a:br>
              <a:rPr lang="es-ES" sz="2000" dirty="0" smtClean="0"/>
            </a:br>
            <a:r>
              <a:rPr lang="es-ES" sz="2000" dirty="0"/>
              <a:t/>
            </a:r>
            <a:br>
              <a:rPr lang="es-ES" sz="2000" dirty="0"/>
            </a:br>
            <a:r>
              <a:rPr lang="es-ES" sz="2000" dirty="0" smtClean="0"/>
              <a:t>De Alar del Rey a Reinosa ya no se  construyó el canal. El ferrocarril de Alar del Rey a Santander:</a:t>
            </a:r>
            <a:br>
              <a:rPr lang="es-ES" sz="2000" dirty="0" smtClean="0"/>
            </a:br>
            <a:r>
              <a:rPr lang="es-ES" sz="2000" dirty="0" smtClean="0">
                <a:hlinkClick r:id="rId2"/>
              </a:rPr>
              <a:t>https</a:t>
            </a:r>
            <a:r>
              <a:rPr lang="es-ES" sz="2000" dirty="0">
                <a:hlinkClick r:id="rId2"/>
              </a:rPr>
              <a:t>://</a:t>
            </a:r>
            <a:r>
              <a:rPr lang="es-ES" sz="2000" dirty="0" smtClean="0">
                <a:hlinkClick r:id="rId2"/>
              </a:rPr>
              <a:t>www.youtube.com/watch?v=c6-hYV6CpLA</a:t>
            </a:r>
            <a:r>
              <a:rPr lang="es-ES" sz="2000" dirty="0" smtClean="0"/>
              <a:t/>
            </a:r>
            <a:br>
              <a:rPr lang="es-ES" sz="2000" dirty="0" smtClean="0"/>
            </a:br>
            <a:r>
              <a:rPr lang="es-ES" sz="2000" dirty="0"/>
              <a:t/>
            </a:r>
            <a:br>
              <a:rPr lang="es-ES" sz="2000" dirty="0"/>
            </a:br>
            <a:endParaRPr lang="es-ES" sz="2000" dirty="0"/>
          </a:p>
        </p:txBody>
      </p:sp>
    </p:spTree>
    <p:extLst>
      <p:ext uri="{BB962C8B-B14F-4D97-AF65-F5344CB8AC3E}">
        <p14:creationId xmlns:p14="http://schemas.microsoft.com/office/powerpoint/2010/main" xmlns="" val="218758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4/47/Medina_Rioseco_fabrica_harinas_darsena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344" y="697404"/>
            <a:ext cx="8214128" cy="61605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1"/>
            <a:ext cx="9144000" cy="646331"/>
          </a:xfrm>
          <a:prstGeom prst="rect">
            <a:avLst/>
          </a:prstGeom>
        </p:spPr>
        <p:txBody>
          <a:bodyPr wrap="square">
            <a:spAutoFit/>
          </a:bodyPr>
          <a:lstStyle/>
          <a:p>
            <a:r>
              <a:rPr lang="es-ES" sz="1200" dirty="0" smtClean="0"/>
              <a:t>commons.wikimedia.org.   Fábrica </a:t>
            </a:r>
            <a:r>
              <a:rPr lang="es-ES" sz="1200" dirty="0"/>
              <a:t>de harinas San Antonio en la dársena del Canal de Castilla, en Medina de </a:t>
            </a:r>
            <a:r>
              <a:rPr lang="es-ES" sz="1200" dirty="0" err="1"/>
              <a:t>Rioseco</a:t>
            </a:r>
            <a:r>
              <a:rPr lang="es-ES" sz="1200" dirty="0"/>
              <a:t> (Valladolid, España).</a:t>
            </a:r>
          </a:p>
          <a:p>
            <a:r>
              <a:rPr lang="es-ES" sz="1200" dirty="0"/>
              <a:t>English: Factory of </a:t>
            </a:r>
            <a:r>
              <a:rPr lang="es-ES" sz="1200" dirty="0" err="1"/>
              <a:t>flour</a:t>
            </a:r>
            <a:r>
              <a:rPr lang="es-ES" sz="1200" dirty="0"/>
              <a:t> San Antonio, at </a:t>
            </a:r>
            <a:r>
              <a:rPr lang="es-ES" sz="1200" dirty="0" err="1"/>
              <a:t>the</a:t>
            </a:r>
            <a:r>
              <a:rPr lang="es-ES" sz="1200" dirty="0"/>
              <a:t> dock of </a:t>
            </a:r>
            <a:r>
              <a:rPr lang="es-ES" sz="1200" dirty="0" err="1"/>
              <a:t>the</a:t>
            </a:r>
            <a:r>
              <a:rPr lang="es-ES" sz="1200" dirty="0"/>
              <a:t> </a:t>
            </a:r>
            <a:r>
              <a:rPr lang="es-ES" sz="1200" dirty="0" err="1"/>
              <a:t>Channel</a:t>
            </a:r>
            <a:r>
              <a:rPr lang="es-ES" sz="1200" dirty="0"/>
              <a:t> of </a:t>
            </a:r>
            <a:r>
              <a:rPr lang="es-ES" sz="1200" dirty="0" err="1"/>
              <a:t>Castile</a:t>
            </a:r>
            <a:r>
              <a:rPr lang="es-ES" sz="1200" dirty="0"/>
              <a:t> in Medina de </a:t>
            </a:r>
            <a:r>
              <a:rPr lang="es-ES" sz="1200" dirty="0" err="1"/>
              <a:t>Rioseco</a:t>
            </a:r>
            <a:r>
              <a:rPr lang="es-ES" sz="1200" dirty="0"/>
              <a:t>, Valladolid </a:t>
            </a:r>
            <a:r>
              <a:rPr lang="es-ES" sz="1200" dirty="0" err="1"/>
              <a:t>Spain</a:t>
            </a:r>
            <a:r>
              <a:rPr lang="es-ES" sz="1200" dirty="0"/>
              <a:t>.</a:t>
            </a:r>
          </a:p>
          <a:p>
            <a:r>
              <a:rPr lang="es-ES" sz="1200" dirty="0"/>
              <a:t>Date 	</a:t>
            </a:r>
            <a:r>
              <a:rPr lang="es-ES" sz="1200" dirty="0" err="1"/>
              <a:t>October</a:t>
            </a:r>
            <a:r>
              <a:rPr lang="es-ES" sz="1200" dirty="0"/>
              <a:t> </a:t>
            </a:r>
            <a:r>
              <a:rPr lang="es-ES" sz="1200" dirty="0" smtClean="0"/>
              <a:t>2007. </a:t>
            </a:r>
            <a:r>
              <a:rPr lang="es-ES" sz="1200" dirty="0" err="1" smtClean="0"/>
              <a:t>Source</a:t>
            </a:r>
            <a:r>
              <a:rPr lang="es-ES" sz="1200" dirty="0" smtClean="0"/>
              <a:t> </a:t>
            </a:r>
            <a:r>
              <a:rPr lang="es-ES" sz="1200" dirty="0"/>
              <a:t>	</a:t>
            </a:r>
            <a:r>
              <a:rPr lang="es-ES" sz="1200" dirty="0" err="1"/>
              <a:t>Own</a:t>
            </a:r>
            <a:r>
              <a:rPr lang="es-ES" sz="1200" dirty="0"/>
              <a:t> </a:t>
            </a:r>
            <a:r>
              <a:rPr lang="es-ES" sz="1200" dirty="0" err="1" smtClean="0"/>
              <a:t>work</a:t>
            </a:r>
            <a:r>
              <a:rPr lang="es-ES" sz="1200" dirty="0" smtClean="0"/>
              <a:t>. </a:t>
            </a:r>
            <a:r>
              <a:rPr lang="es-ES" sz="1200" dirty="0" err="1" smtClean="0"/>
              <a:t>Author</a:t>
            </a:r>
            <a:r>
              <a:rPr lang="es-ES" sz="1200" dirty="0" smtClean="0"/>
              <a:t> </a:t>
            </a:r>
            <a:r>
              <a:rPr lang="es-ES" sz="1200" dirty="0"/>
              <a:t>	Lourdes Cardenal</a:t>
            </a:r>
          </a:p>
        </p:txBody>
      </p:sp>
    </p:spTree>
    <p:extLst>
      <p:ext uri="{BB962C8B-B14F-4D97-AF65-F5344CB8AC3E}">
        <p14:creationId xmlns:p14="http://schemas.microsoft.com/office/powerpoint/2010/main" xmlns="" val="846408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fábrica de harinas san anton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http://upload.wikimedia.org/wikipedia/commons/e/e6/Fabrica_de_harina_san_antonio_medina_riosec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994834"/>
            <a:ext cx="7740352" cy="57987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7937"/>
            <a:ext cx="9143999" cy="1292662"/>
          </a:xfrm>
          <a:prstGeom prst="rect">
            <a:avLst/>
          </a:prstGeom>
        </p:spPr>
        <p:txBody>
          <a:bodyPr wrap="square">
            <a:spAutoFit/>
          </a:bodyPr>
          <a:lstStyle/>
          <a:p>
            <a:r>
              <a:rPr lang="es-ES" sz="1200" dirty="0" smtClean="0"/>
              <a:t>Date/Time</a:t>
            </a:r>
            <a:r>
              <a:rPr lang="es-ES" sz="1200" dirty="0"/>
              <a:t>	</a:t>
            </a:r>
            <a:r>
              <a:rPr lang="es-ES" sz="1200" dirty="0" err="1"/>
              <a:t>Thumbnail</a:t>
            </a:r>
            <a:r>
              <a:rPr lang="es-ES" sz="1200" dirty="0"/>
              <a:t>	</a:t>
            </a:r>
            <a:r>
              <a:rPr lang="es-ES" sz="1200" dirty="0" err="1"/>
              <a:t>Dimensions</a:t>
            </a:r>
            <a:r>
              <a:rPr lang="es-ES" sz="1200" dirty="0"/>
              <a:t>	</a:t>
            </a:r>
            <a:r>
              <a:rPr lang="es-ES" sz="1200" dirty="0" err="1"/>
              <a:t>User</a:t>
            </a:r>
            <a:r>
              <a:rPr lang="es-ES" sz="1200" dirty="0"/>
              <a:t>	</a:t>
            </a:r>
            <a:r>
              <a:rPr lang="es-ES" sz="1200" dirty="0" err="1"/>
              <a:t>Comment</a:t>
            </a:r>
            <a:endParaRPr lang="es-ES" sz="1200" dirty="0"/>
          </a:p>
          <a:p>
            <a:r>
              <a:rPr lang="es-ES" sz="1200" dirty="0" err="1"/>
              <a:t>current</a:t>
            </a:r>
            <a:r>
              <a:rPr lang="es-ES" sz="1200" dirty="0"/>
              <a:t>	21:56, 16 </a:t>
            </a:r>
            <a:r>
              <a:rPr lang="es-ES" sz="1200" dirty="0" err="1"/>
              <a:t>August</a:t>
            </a:r>
            <a:r>
              <a:rPr lang="es-ES" sz="1200" dirty="0"/>
              <a:t> 2005	</a:t>
            </a:r>
            <a:r>
              <a:rPr lang="es-ES" sz="1200" dirty="0" err="1"/>
              <a:t>Thumbnail</a:t>
            </a:r>
            <a:r>
              <a:rPr lang="es-ES" sz="1200" dirty="0"/>
              <a:t> </a:t>
            </a:r>
            <a:r>
              <a:rPr lang="es-ES" sz="1200" dirty="0" err="1"/>
              <a:t>for</a:t>
            </a:r>
            <a:r>
              <a:rPr lang="es-ES" sz="1200" dirty="0"/>
              <a:t> </a:t>
            </a:r>
            <a:r>
              <a:rPr lang="es-ES" sz="1200" dirty="0" err="1"/>
              <a:t>version</a:t>
            </a:r>
            <a:r>
              <a:rPr lang="es-ES" sz="1200" dirty="0"/>
              <a:t> as of 21:56, 16 </a:t>
            </a:r>
            <a:r>
              <a:rPr lang="es-ES" sz="1200" dirty="0" err="1"/>
              <a:t>August</a:t>
            </a:r>
            <a:r>
              <a:rPr lang="es-ES" sz="1200" dirty="0"/>
              <a:t> 2005	2,000 × 1,500 (248 KB)	Magnus </a:t>
            </a:r>
            <a:r>
              <a:rPr lang="es-ES" sz="1200" dirty="0" err="1"/>
              <a:t>Colossus</a:t>
            </a:r>
            <a:r>
              <a:rPr lang="es-ES" sz="1200" dirty="0"/>
              <a:t> (</a:t>
            </a:r>
            <a:r>
              <a:rPr lang="es-ES" sz="1200" dirty="0" err="1"/>
              <a:t>talk</a:t>
            </a:r>
            <a:r>
              <a:rPr lang="es-ES" sz="1200" dirty="0"/>
              <a:t> | </a:t>
            </a:r>
            <a:r>
              <a:rPr lang="es-ES" sz="1200" dirty="0" err="1"/>
              <a:t>contribs</a:t>
            </a:r>
            <a:r>
              <a:rPr lang="es-ES" sz="1200" dirty="0"/>
              <a:t>)	Medina de </a:t>
            </a:r>
            <a:r>
              <a:rPr lang="es-ES" sz="1200" dirty="0" err="1"/>
              <a:t>Rioseco</a:t>
            </a:r>
            <a:r>
              <a:rPr lang="es-ES" sz="1200" dirty="0"/>
              <a:t>, Valladolid, España.&lt;BR&gt; Foto de la fábrica de harinas "Harinas de San Antonio" junto a la dársena final del Canal de Castilla, está bajo licencia GFDL, la hice yo mismo </a:t>
            </a:r>
            <a:r>
              <a:rPr lang="es-ES" sz="1200" dirty="0" smtClean="0"/>
              <a:t> (¿quién) con </a:t>
            </a:r>
            <a:r>
              <a:rPr lang="es-ES" sz="1200" dirty="0"/>
              <a:t>mi cámara por la mañana del </a:t>
            </a:r>
            <a:r>
              <a:rPr lang="es-ES" sz="1200" dirty="0" err="1"/>
              <a:t>dia</a:t>
            </a:r>
            <a:r>
              <a:rPr lang="es-ES" sz="1200" dirty="0"/>
              <a:t> 16 de Agosto de 2005. commons.wikimedia.org</a:t>
            </a:r>
          </a:p>
          <a:p>
            <a:endParaRPr lang="es-ES" dirty="0"/>
          </a:p>
        </p:txBody>
      </p:sp>
    </p:spTree>
    <p:extLst>
      <p:ext uri="{BB962C8B-B14F-4D97-AF65-F5344CB8AC3E}">
        <p14:creationId xmlns:p14="http://schemas.microsoft.com/office/powerpoint/2010/main" xmlns="" val="385530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178698"/>
          </a:xfrm>
        </p:spPr>
        <p:txBody>
          <a:bodyPr>
            <a:normAutofit/>
          </a:bodyPr>
          <a:lstStyle/>
          <a:p>
            <a:pPr algn="l"/>
            <a:r>
              <a:rPr lang="es-ES" sz="1800" b="1" dirty="0" smtClean="0"/>
              <a:t>1. Presentación </a:t>
            </a:r>
            <a:r>
              <a:rPr lang="es-ES" sz="1800" b="1" dirty="0"/>
              <a:t>de lo que vamos a visitar y la ubicación:</a:t>
            </a:r>
            <a:br>
              <a:rPr lang="es-ES" sz="1800" b="1" dirty="0"/>
            </a:br>
            <a:r>
              <a:rPr lang="es-ES" sz="1800" dirty="0"/>
              <a:t/>
            </a:r>
            <a:br>
              <a:rPr lang="es-ES" sz="1800" dirty="0"/>
            </a:br>
            <a:r>
              <a:rPr lang="es-ES" sz="1800" dirty="0"/>
              <a:t>Fábrica de harinas San </a:t>
            </a:r>
            <a:r>
              <a:rPr lang="es-ES" sz="1800" dirty="0" smtClean="0"/>
              <a:t>Antonio en el Canal de Castilla</a:t>
            </a:r>
            <a:r>
              <a:rPr lang="es-ES" sz="1800" dirty="0"/>
              <a:t/>
            </a:r>
            <a:br>
              <a:rPr lang="es-ES" sz="1800" dirty="0"/>
            </a:br>
            <a:r>
              <a:rPr lang="es-ES" sz="1800" dirty="0"/>
              <a:t/>
            </a:r>
            <a:br>
              <a:rPr lang="es-ES" sz="1800" dirty="0"/>
            </a:br>
            <a:r>
              <a:rPr lang="es-ES" sz="1800" dirty="0"/>
              <a:t>La fábrica de harinas San Antonio es una instalación fabril cuyos factores de localización industrial </a:t>
            </a:r>
            <a:r>
              <a:rPr lang="es-ES" sz="1800" dirty="0" smtClean="0"/>
              <a:t>son:</a:t>
            </a:r>
            <a:br>
              <a:rPr lang="es-ES" sz="1800" dirty="0" smtClean="0"/>
            </a:br>
            <a:r>
              <a:rPr lang="es-ES" sz="1800" dirty="0"/>
              <a:t>-</a:t>
            </a:r>
            <a:r>
              <a:rPr lang="es-ES" sz="1800" dirty="0" smtClean="0"/>
              <a:t> </a:t>
            </a:r>
            <a:r>
              <a:rPr lang="es-ES" sz="1800" dirty="0"/>
              <a:t>la proximidad a la materia prima (cereales</a:t>
            </a:r>
            <a:r>
              <a:rPr lang="es-ES" sz="1800" dirty="0" smtClean="0"/>
              <a:t>)</a:t>
            </a:r>
            <a:br>
              <a:rPr lang="es-ES" sz="1800" dirty="0" smtClean="0"/>
            </a:br>
            <a:r>
              <a:rPr lang="es-ES" sz="1800" dirty="0" smtClean="0"/>
              <a:t>- las </a:t>
            </a:r>
            <a:r>
              <a:rPr lang="es-ES" sz="1800" dirty="0"/>
              <a:t>vías de comunicación (Canal de </a:t>
            </a:r>
            <a:r>
              <a:rPr lang="es-ES" sz="1800" dirty="0" smtClean="0"/>
              <a:t>Castilla) </a:t>
            </a:r>
            <a:r>
              <a:rPr lang="es-ES" sz="1800" dirty="0"/>
              <a:t>y al Medina de </a:t>
            </a:r>
            <a:r>
              <a:rPr lang="es-ES" sz="1800" dirty="0" err="1"/>
              <a:t>Rioseco</a:t>
            </a:r>
            <a:r>
              <a:rPr lang="es-ES" sz="1800" dirty="0"/>
              <a:t> pueblo </a:t>
            </a:r>
            <a:r>
              <a:rPr lang="es-ES" sz="1800" dirty="0" smtClean="0"/>
              <a:t>estrella</a:t>
            </a:r>
            <a:br>
              <a:rPr lang="es-ES" sz="1800" dirty="0" smtClean="0"/>
            </a:br>
            <a:r>
              <a:rPr lang="es-ES" sz="1800" dirty="0" smtClean="0"/>
              <a:t>- fuente de energía hidráulica en el propio canal</a:t>
            </a:r>
            <a:br>
              <a:rPr lang="es-ES" sz="1800" dirty="0" smtClean="0"/>
            </a:br>
            <a:r>
              <a:rPr lang="es-ES" sz="1800" dirty="0"/>
              <a:t/>
            </a:r>
            <a:br>
              <a:rPr lang="es-ES" sz="1800" dirty="0"/>
            </a:br>
            <a:r>
              <a:rPr lang="es-ES" sz="1800" dirty="0" smtClean="0"/>
              <a:t>Vinculada </a:t>
            </a:r>
            <a:r>
              <a:rPr lang="es-ES" sz="1800" dirty="0"/>
              <a:t>a un salto de agua, el primero, del propio canal. Primera revolución industrial: energía directa.</a:t>
            </a:r>
            <a:br>
              <a:rPr lang="es-ES" sz="1800" dirty="0"/>
            </a:br>
            <a:r>
              <a:rPr lang="es-ES" sz="1800" dirty="0"/>
              <a:t>Es un corolario industrial de la lentísima construcción de esta obra de la ilustración borbónica del siglo XVIII. </a:t>
            </a:r>
            <a:r>
              <a:rPr lang="es-ES" sz="1800" dirty="0" smtClean="0"/>
              <a:t>Terminaron las obras de la fábrica en 1852. Recuérdese que el canal se inicia en 1753 y cesan sus obra a mediados del siglo XIX.</a:t>
            </a:r>
            <a:r>
              <a:rPr lang="es-ES" sz="1800" dirty="0"/>
              <a:t/>
            </a:r>
            <a:br>
              <a:rPr lang="es-ES" sz="1800" dirty="0"/>
            </a:br>
            <a:endParaRPr lang="es-ES" sz="1800" dirty="0"/>
          </a:p>
        </p:txBody>
      </p:sp>
    </p:spTree>
    <p:extLst>
      <p:ext uri="{BB962C8B-B14F-4D97-AF65-F5344CB8AC3E}">
        <p14:creationId xmlns:p14="http://schemas.microsoft.com/office/powerpoint/2010/main" xmlns="" val="310984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a/a3/Canal_de_Castilla_08_fabrica_de_harinas_by-dp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977146"/>
            <a:ext cx="8615710" cy="576422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44625"/>
            <a:ext cx="8820472" cy="938719"/>
          </a:xfrm>
          <a:prstGeom prst="rect">
            <a:avLst/>
          </a:prstGeom>
        </p:spPr>
        <p:txBody>
          <a:bodyPr wrap="square">
            <a:spAutoFit/>
          </a:bodyPr>
          <a:lstStyle/>
          <a:p>
            <a:r>
              <a:rPr lang="es-ES" sz="1100" dirty="0" smtClean="0"/>
              <a:t>commons.wikimedia.org</a:t>
            </a:r>
          </a:p>
          <a:p>
            <a:r>
              <a:rPr lang="es-ES" sz="1100" dirty="0" smtClean="0"/>
              <a:t>Fábrica de harinas de «San Antonio» en la dársena del Canal de Castilla, Ramal de Campos, en de Medina de </a:t>
            </a:r>
            <a:r>
              <a:rPr lang="es-ES" sz="1100" dirty="0" err="1" smtClean="0"/>
              <a:t>Rioseco</a:t>
            </a:r>
            <a:r>
              <a:rPr lang="es-ES" sz="1100" dirty="0" smtClean="0"/>
              <a:t> (Valladolid, España). Date 	5 </a:t>
            </a:r>
            <a:r>
              <a:rPr lang="es-ES" sz="1100" dirty="0" err="1" smtClean="0"/>
              <a:t>April</a:t>
            </a:r>
            <a:r>
              <a:rPr lang="es-ES" sz="1100" dirty="0" smtClean="0"/>
              <a:t> 2013 . </a:t>
            </a:r>
            <a:r>
              <a:rPr lang="es-ES" sz="1100" dirty="0" err="1" smtClean="0"/>
              <a:t>Source</a:t>
            </a:r>
            <a:r>
              <a:rPr lang="es-ES" sz="1100" dirty="0" smtClean="0"/>
              <a:t> 	</a:t>
            </a:r>
            <a:r>
              <a:rPr lang="es-ES" sz="1100" dirty="0" err="1" smtClean="0"/>
              <a:t>Own</a:t>
            </a:r>
            <a:r>
              <a:rPr lang="es-ES" sz="1100" dirty="0" smtClean="0"/>
              <a:t> </a:t>
            </a:r>
            <a:r>
              <a:rPr lang="es-ES" sz="1100" dirty="0" err="1" smtClean="0"/>
              <a:t>work</a:t>
            </a:r>
            <a:r>
              <a:rPr lang="es-ES" sz="1100" dirty="0" smtClean="0"/>
              <a:t>. </a:t>
            </a:r>
            <a:r>
              <a:rPr lang="es-ES" sz="1100" dirty="0" err="1" smtClean="0"/>
              <a:t>Author</a:t>
            </a:r>
            <a:r>
              <a:rPr lang="es-ES" sz="1100" dirty="0" smtClean="0"/>
              <a:t> 	David </a:t>
            </a:r>
            <a:r>
              <a:rPr lang="es-ES" sz="1100" dirty="0" err="1" smtClean="0"/>
              <a:t>Perez</a:t>
            </a:r>
            <a:endParaRPr lang="es-ES" sz="1100" dirty="0" smtClean="0"/>
          </a:p>
          <a:p>
            <a:r>
              <a:rPr lang="es-ES" sz="1100" dirty="0" smtClean="0"/>
              <a:t>Camera </a:t>
            </a:r>
            <a:r>
              <a:rPr lang="es-ES" sz="1100" dirty="0" err="1" smtClean="0"/>
              <a:t>location</a:t>
            </a:r>
            <a:r>
              <a:rPr lang="es-ES" sz="1100" dirty="0" smtClean="0"/>
              <a:t> 	41° 53′ 10.24″ N, 5° 02′ 50.07″ W 	View </a:t>
            </a:r>
            <a:r>
              <a:rPr lang="es-ES" sz="1100" dirty="0" err="1" smtClean="0"/>
              <a:t>this</a:t>
            </a:r>
            <a:r>
              <a:rPr lang="es-ES" sz="1100" dirty="0" smtClean="0"/>
              <a:t> and </a:t>
            </a:r>
            <a:r>
              <a:rPr lang="es-ES" sz="1100" dirty="0" err="1" smtClean="0"/>
              <a:t>other</a:t>
            </a:r>
            <a:r>
              <a:rPr lang="es-ES" sz="1100" dirty="0" smtClean="0"/>
              <a:t> </a:t>
            </a:r>
            <a:r>
              <a:rPr lang="es-ES" sz="1100" dirty="0" err="1" smtClean="0"/>
              <a:t>nearby</a:t>
            </a:r>
            <a:r>
              <a:rPr lang="es-ES" sz="1100" dirty="0" smtClean="0"/>
              <a:t> </a:t>
            </a:r>
            <a:r>
              <a:rPr lang="es-ES" sz="1100" dirty="0" err="1" smtClean="0"/>
              <a:t>images</a:t>
            </a:r>
            <a:r>
              <a:rPr lang="es-ES" sz="1100" dirty="0" smtClean="0"/>
              <a:t> </a:t>
            </a:r>
            <a:r>
              <a:rPr lang="es-ES" sz="1100" dirty="0" err="1" smtClean="0"/>
              <a:t>on</a:t>
            </a:r>
            <a:r>
              <a:rPr lang="es-ES" sz="1100" dirty="0" smtClean="0"/>
              <a:t>: </a:t>
            </a:r>
            <a:r>
              <a:rPr lang="es-ES" sz="1100" dirty="0" err="1" smtClean="0"/>
              <a:t>OpenStreetMap</a:t>
            </a:r>
            <a:r>
              <a:rPr lang="es-ES" sz="1100" dirty="0" smtClean="0"/>
              <a:t> - Google </a:t>
            </a:r>
            <a:r>
              <a:rPr lang="es-ES" sz="1100" dirty="0" err="1" smtClean="0"/>
              <a:t>Earth</a:t>
            </a:r>
            <a:r>
              <a:rPr lang="es-ES" sz="1100" dirty="0" smtClean="0"/>
              <a:t> 	</a:t>
            </a:r>
            <a:r>
              <a:rPr lang="es-ES" sz="1100" dirty="0" err="1" smtClean="0"/>
              <a:t>info</a:t>
            </a:r>
            <a:endParaRPr lang="es-ES" sz="1100" dirty="0"/>
          </a:p>
        </p:txBody>
      </p:sp>
    </p:spTree>
    <p:extLst>
      <p:ext uri="{BB962C8B-B14F-4D97-AF65-F5344CB8AC3E}">
        <p14:creationId xmlns:p14="http://schemas.microsoft.com/office/powerpoint/2010/main" xmlns="" val="2237400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9/97/Medina_Rioseco_fabrica_harinas_piederecho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643170"/>
            <a:ext cx="4514535" cy="60261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flipH="1">
            <a:off x="107504" y="2492896"/>
            <a:ext cx="4104455" cy="2554545"/>
          </a:xfrm>
          <a:prstGeom prst="rect">
            <a:avLst/>
          </a:prstGeom>
        </p:spPr>
        <p:txBody>
          <a:bodyPr wrap="square">
            <a:spAutoFit/>
          </a:bodyPr>
          <a:lstStyle/>
          <a:p>
            <a:r>
              <a:rPr lang="es-ES" sz="2000" dirty="0" smtClean="0"/>
              <a:t>commons.wikimedia.org</a:t>
            </a:r>
          </a:p>
          <a:p>
            <a:r>
              <a:rPr lang="es-ES" sz="2000" dirty="0" smtClean="0"/>
              <a:t>Fábrica de harinas San Antonio en la dársena del Canal de Castilla, en Medina de </a:t>
            </a:r>
            <a:r>
              <a:rPr lang="es-ES" sz="2000" dirty="0" err="1" smtClean="0"/>
              <a:t>Rioseco</a:t>
            </a:r>
            <a:r>
              <a:rPr lang="es-ES" sz="2000" dirty="0" smtClean="0"/>
              <a:t> (Valladolid, España). Pie derecho. Date 	</a:t>
            </a:r>
            <a:r>
              <a:rPr lang="es-ES" sz="2000" dirty="0" err="1" smtClean="0"/>
              <a:t>October</a:t>
            </a:r>
            <a:r>
              <a:rPr lang="es-ES" sz="2000" dirty="0" smtClean="0"/>
              <a:t> 2007</a:t>
            </a:r>
          </a:p>
          <a:p>
            <a:r>
              <a:rPr lang="es-ES" sz="2000" dirty="0" err="1" smtClean="0"/>
              <a:t>Source</a:t>
            </a:r>
            <a:r>
              <a:rPr lang="es-ES" sz="2000" dirty="0" smtClean="0"/>
              <a:t> 	</a:t>
            </a:r>
            <a:r>
              <a:rPr lang="es-ES" sz="2000" dirty="0" err="1" smtClean="0"/>
              <a:t>Own</a:t>
            </a:r>
            <a:r>
              <a:rPr lang="es-ES" sz="2000" dirty="0" smtClean="0"/>
              <a:t> </a:t>
            </a:r>
            <a:r>
              <a:rPr lang="es-ES" sz="2000" dirty="0" err="1" smtClean="0"/>
              <a:t>work</a:t>
            </a:r>
            <a:endParaRPr lang="es-ES" sz="2000" dirty="0" smtClean="0"/>
          </a:p>
          <a:p>
            <a:r>
              <a:rPr lang="es-ES" sz="2000" dirty="0" err="1" smtClean="0"/>
              <a:t>Author</a:t>
            </a:r>
            <a:r>
              <a:rPr lang="es-ES" sz="2000" dirty="0" smtClean="0"/>
              <a:t> 	Lourdes Cardenal</a:t>
            </a:r>
            <a:endParaRPr lang="es-ES" sz="2000" dirty="0"/>
          </a:p>
        </p:txBody>
      </p:sp>
    </p:spTree>
    <p:extLst>
      <p:ext uri="{BB962C8B-B14F-4D97-AF65-F5344CB8AC3E}">
        <p14:creationId xmlns:p14="http://schemas.microsoft.com/office/powerpoint/2010/main" xmlns="" val="3237114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2/23/Medina_de_Rioseco_04_fabrica_de_harinas_by-dp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124744"/>
            <a:ext cx="8142107" cy="54473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0"/>
            <a:ext cx="8969691" cy="1061829"/>
          </a:xfrm>
          <a:prstGeom prst="rect">
            <a:avLst/>
          </a:prstGeom>
        </p:spPr>
        <p:txBody>
          <a:bodyPr wrap="square">
            <a:spAutoFit/>
          </a:bodyPr>
          <a:lstStyle/>
          <a:p>
            <a:r>
              <a:rPr lang="es-ES" sz="1050" dirty="0" smtClean="0"/>
              <a:t>commons.wikimedia.org</a:t>
            </a:r>
          </a:p>
          <a:p>
            <a:r>
              <a:rPr lang="es-ES" sz="1050" dirty="0"/>
              <a:t>Fábrica de harinas «San Antonio» en la dársena del Canal de Castilla, Ramal de Campos, en de Medina de </a:t>
            </a:r>
            <a:r>
              <a:rPr lang="es-ES" sz="1050" dirty="0" err="1"/>
              <a:t>Rioseco</a:t>
            </a:r>
            <a:r>
              <a:rPr lang="es-ES" sz="1050" dirty="0"/>
              <a:t> (Valladolid, España).</a:t>
            </a:r>
          </a:p>
          <a:p>
            <a:r>
              <a:rPr lang="es-ES" sz="1050" dirty="0"/>
              <a:t>Fecha 	5 de abril de 2013</a:t>
            </a:r>
          </a:p>
          <a:p>
            <a:r>
              <a:rPr lang="es-ES" sz="1050" dirty="0"/>
              <a:t>Fuente 	Trabajo propio</a:t>
            </a:r>
          </a:p>
          <a:p>
            <a:r>
              <a:rPr lang="es-ES" sz="1050" dirty="0"/>
              <a:t>Autor 	David </a:t>
            </a:r>
            <a:r>
              <a:rPr lang="es-ES" sz="1050" dirty="0" err="1"/>
              <a:t>Perez</a:t>
            </a:r>
            <a:endParaRPr lang="es-ES" sz="1050" dirty="0"/>
          </a:p>
          <a:p>
            <a:r>
              <a:rPr lang="es-ES" sz="1050" dirty="0"/>
              <a:t>Posición de la cámara 	41° 53′ 11,09″ N, 5° 02′ 47,98″ O 	Ubicación de esta y otras imágenes en: </a:t>
            </a:r>
            <a:r>
              <a:rPr lang="es-ES" sz="1050" dirty="0" err="1"/>
              <a:t>OpenStreetMap</a:t>
            </a:r>
            <a:r>
              <a:rPr lang="es-ES" sz="1050" dirty="0"/>
              <a:t> - Google </a:t>
            </a:r>
            <a:r>
              <a:rPr lang="es-ES" sz="1050" dirty="0" err="1"/>
              <a:t>Earth</a:t>
            </a:r>
            <a:endParaRPr lang="es-ES" sz="1050" dirty="0"/>
          </a:p>
        </p:txBody>
      </p:sp>
    </p:spTree>
    <p:extLst>
      <p:ext uri="{BB962C8B-B14F-4D97-AF65-F5344CB8AC3E}">
        <p14:creationId xmlns:p14="http://schemas.microsoft.com/office/powerpoint/2010/main" xmlns="" val="2863951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c/ca/Medina_de_Rioseco_03_fabrica_de_harinas_by-dp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818" y="1124744"/>
            <a:ext cx="8395097" cy="56166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0" y="0"/>
            <a:ext cx="9036496" cy="900246"/>
          </a:xfrm>
          <a:prstGeom prst="rect">
            <a:avLst/>
          </a:prstGeom>
        </p:spPr>
        <p:txBody>
          <a:bodyPr wrap="square">
            <a:spAutoFit/>
          </a:bodyPr>
          <a:lstStyle/>
          <a:p>
            <a:r>
              <a:rPr lang="es-ES" sz="1050" dirty="0" smtClean="0"/>
              <a:t>commons.wikimedia.org. Fábrica </a:t>
            </a:r>
            <a:r>
              <a:rPr lang="es-ES" sz="1050" dirty="0"/>
              <a:t>de harinas «San Antonio» en la dársena del Canal de Castilla, Ramal de Campos, en de Medina de </a:t>
            </a:r>
            <a:r>
              <a:rPr lang="es-ES" sz="1050" dirty="0" err="1"/>
              <a:t>Rioseco</a:t>
            </a:r>
            <a:r>
              <a:rPr lang="es-ES" sz="1050" dirty="0"/>
              <a:t> (Valladolid, España).</a:t>
            </a:r>
          </a:p>
          <a:p>
            <a:r>
              <a:rPr lang="es-ES" sz="1050" dirty="0"/>
              <a:t>Fecha 	5 de abril de 2013</a:t>
            </a:r>
          </a:p>
          <a:p>
            <a:r>
              <a:rPr lang="es-ES" sz="1050" dirty="0"/>
              <a:t>Fuente 	Trabajo propio</a:t>
            </a:r>
          </a:p>
          <a:p>
            <a:r>
              <a:rPr lang="es-ES" sz="1050" dirty="0"/>
              <a:t>Autor 	David </a:t>
            </a:r>
            <a:r>
              <a:rPr lang="es-ES" sz="1050" dirty="0" err="1"/>
              <a:t>Perez</a:t>
            </a:r>
            <a:endParaRPr lang="es-ES" sz="1050" dirty="0"/>
          </a:p>
          <a:p>
            <a:r>
              <a:rPr lang="es-ES" sz="1050" dirty="0"/>
              <a:t>Posición de la cámara 	41° 53′ 11,09″ N, 5° 02′ 47,98″ O 	Ubicación de esta y otras imágenes en: </a:t>
            </a:r>
            <a:r>
              <a:rPr lang="es-ES" sz="1050" dirty="0" err="1"/>
              <a:t>OpenStreetMap</a:t>
            </a:r>
            <a:r>
              <a:rPr lang="es-ES" sz="1050" dirty="0"/>
              <a:t> - Google </a:t>
            </a:r>
            <a:r>
              <a:rPr lang="es-ES" sz="1050" dirty="0" err="1"/>
              <a:t>Earth</a:t>
            </a:r>
            <a:endParaRPr lang="es-ES" sz="1050" dirty="0"/>
          </a:p>
        </p:txBody>
      </p:sp>
    </p:spTree>
    <p:extLst>
      <p:ext uri="{BB962C8B-B14F-4D97-AF65-F5344CB8AC3E}">
        <p14:creationId xmlns:p14="http://schemas.microsoft.com/office/powerpoint/2010/main" xmlns="" val="3626644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a8/Medina_de_Rioseco_06_fabrica_de_harinas_by-dp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340768"/>
            <a:ext cx="8004213" cy="53551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44624"/>
            <a:ext cx="9144000" cy="1061829"/>
          </a:xfrm>
          <a:prstGeom prst="rect">
            <a:avLst/>
          </a:prstGeom>
        </p:spPr>
        <p:txBody>
          <a:bodyPr wrap="square">
            <a:spAutoFit/>
          </a:bodyPr>
          <a:lstStyle/>
          <a:p>
            <a:r>
              <a:rPr lang="es-ES" sz="1050" dirty="0" smtClean="0"/>
              <a:t>commons.wikimedia.org</a:t>
            </a:r>
          </a:p>
          <a:p>
            <a:r>
              <a:rPr lang="es-ES" sz="1050" dirty="0"/>
              <a:t>Fábrica de harinas «San Antonio» en la dársena del Canal de Castilla, Ramal de Campos, en de Medina de </a:t>
            </a:r>
            <a:r>
              <a:rPr lang="es-ES" sz="1050" dirty="0" err="1"/>
              <a:t>Rioseco</a:t>
            </a:r>
            <a:r>
              <a:rPr lang="es-ES" sz="1050" dirty="0"/>
              <a:t> (Valladolid, España).</a:t>
            </a:r>
          </a:p>
          <a:p>
            <a:r>
              <a:rPr lang="es-ES" sz="1050" dirty="0"/>
              <a:t>Fecha 	5 de abril de 2013</a:t>
            </a:r>
          </a:p>
          <a:p>
            <a:r>
              <a:rPr lang="es-ES" sz="1050" dirty="0"/>
              <a:t>Fuente 	Trabajo propio</a:t>
            </a:r>
          </a:p>
          <a:p>
            <a:r>
              <a:rPr lang="es-ES" sz="1050" dirty="0"/>
              <a:t>Autor 	David </a:t>
            </a:r>
            <a:r>
              <a:rPr lang="es-ES" sz="1050" dirty="0" err="1"/>
              <a:t>Perez</a:t>
            </a:r>
            <a:endParaRPr lang="es-ES" sz="1050" dirty="0"/>
          </a:p>
          <a:p>
            <a:r>
              <a:rPr lang="es-ES" sz="1050" dirty="0"/>
              <a:t>Posición de la cámara 	41° 53′ 11,09″ N, 5° 02′ 47,98″ O 	Ubicación de esta y otras imágenes en: </a:t>
            </a:r>
            <a:r>
              <a:rPr lang="es-ES" sz="1050" dirty="0" err="1"/>
              <a:t>OpenStreetMap</a:t>
            </a:r>
            <a:r>
              <a:rPr lang="es-ES" sz="1050" dirty="0"/>
              <a:t> - Google </a:t>
            </a:r>
            <a:r>
              <a:rPr lang="es-ES" sz="1050" dirty="0" err="1"/>
              <a:t>Earth</a:t>
            </a:r>
            <a:endParaRPr lang="es-ES" sz="1050" dirty="0"/>
          </a:p>
        </p:txBody>
      </p:sp>
    </p:spTree>
    <p:extLst>
      <p:ext uri="{BB962C8B-B14F-4D97-AF65-F5344CB8AC3E}">
        <p14:creationId xmlns:p14="http://schemas.microsoft.com/office/powerpoint/2010/main" xmlns="" val="2863534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b/b7/Medina_Rioseco_fabrica_harinas_engranaje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096692"/>
            <a:ext cx="6168898" cy="46266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0"/>
            <a:ext cx="9144000" cy="2308324"/>
          </a:xfrm>
          <a:prstGeom prst="rect">
            <a:avLst/>
          </a:prstGeom>
        </p:spPr>
        <p:txBody>
          <a:bodyPr wrap="square">
            <a:spAutoFit/>
          </a:bodyPr>
          <a:lstStyle/>
          <a:p>
            <a:r>
              <a:rPr lang="es-ES" sz="1600" dirty="0" smtClean="0"/>
              <a:t>La turbina , movida por el agua, transmite la energía a al engranaje con eje vertical; y este, a su vez, mediante otro con eje horizontal lo transmite a las poleas.</a:t>
            </a:r>
          </a:p>
          <a:p>
            <a:endParaRPr lang="es-ES" sz="1600" dirty="0" smtClean="0"/>
          </a:p>
          <a:p>
            <a:r>
              <a:rPr lang="es-ES" sz="1600" dirty="0" smtClean="0"/>
              <a:t>commons.wikimedia.org. Fábrica </a:t>
            </a:r>
            <a:r>
              <a:rPr lang="es-ES" sz="1600" dirty="0"/>
              <a:t>de harinas San Antonio en la dársena del Canal de Castilla, en Medina de </a:t>
            </a:r>
            <a:r>
              <a:rPr lang="es-ES" sz="1600" dirty="0" err="1"/>
              <a:t>Rioseco</a:t>
            </a:r>
            <a:r>
              <a:rPr lang="es-ES" sz="1600" dirty="0"/>
              <a:t> (Valladolid, España). Engranaje cónico. Debajo del eje vertical está la turbina que se mueve por el agua del canal. El eje horizontal trasmite la potencia a un eje de poleas.</a:t>
            </a:r>
          </a:p>
          <a:p>
            <a:endParaRPr lang="es-ES" sz="1600" dirty="0" smtClean="0"/>
          </a:p>
          <a:p>
            <a:r>
              <a:rPr lang="es-ES" sz="1600" dirty="0" smtClean="0"/>
              <a:t>Date </a:t>
            </a:r>
            <a:r>
              <a:rPr lang="es-ES" sz="1600" dirty="0"/>
              <a:t>	</a:t>
            </a:r>
            <a:r>
              <a:rPr lang="es-ES" sz="1600" dirty="0" err="1"/>
              <a:t>October</a:t>
            </a:r>
            <a:r>
              <a:rPr lang="es-ES" sz="1600" dirty="0"/>
              <a:t> </a:t>
            </a:r>
            <a:r>
              <a:rPr lang="es-ES" sz="1600" dirty="0" smtClean="0"/>
              <a:t>2007. </a:t>
            </a:r>
            <a:r>
              <a:rPr lang="es-ES" sz="1600" dirty="0" err="1" smtClean="0"/>
              <a:t>Source</a:t>
            </a:r>
            <a:r>
              <a:rPr lang="es-ES" sz="1600" dirty="0" smtClean="0"/>
              <a:t> </a:t>
            </a:r>
            <a:r>
              <a:rPr lang="es-ES" sz="1600" dirty="0"/>
              <a:t>	</a:t>
            </a:r>
            <a:r>
              <a:rPr lang="es-ES" sz="1600" dirty="0" err="1"/>
              <a:t>Own</a:t>
            </a:r>
            <a:r>
              <a:rPr lang="es-ES" sz="1600" dirty="0"/>
              <a:t> </a:t>
            </a:r>
            <a:r>
              <a:rPr lang="es-ES" sz="1600" dirty="0" err="1" smtClean="0"/>
              <a:t>work</a:t>
            </a:r>
            <a:r>
              <a:rPr lang="es-ES" sz="1600" dirty="0" smtClean="0"/>
              <a:t>. </a:t>
            </a:r>
            <a:r>
              <a:rPr lang="es-ES" sz="1600" dirty="0" err="1" smtClean="0"/>
              <a:t>Author</a:t>
            </a:r>
            <a:r>
              <a:rPr lang="es-ES" sz="1600" dirty="0" smtClean="0"/>
              <a:t> </a:t>
            </a:r>
            <a:r>
              <a:rPr lang="es-ES" sz="1600" dirty="0"/>
              <a:t>	Lourdes Cardenal</a:t>
            </a:r>
          </a:p>
          <a:p>
            <a:endParaRPr lang="es-ES" sz="1600" dirty="0"/>
          </a:p>
        </p:txBody>
      </p:sp>
    </p:spTree>
    <p:extLst>
      <p:ext uri="{BB962C8B-B14F-4D97-AF65-F5344CB8AC3E}">
        <p14:creationId xmlns:p14="http://schemas.microsoft.com/office/powerpoint/2010/main" xmlns="" val="4258760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f/f8/Medina_de_Rioseco_08_fabrica_de_harinas_by-dp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489" y="1268760"/>
            <a:ext cx="8354165" cy="55892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331884" y="3244334"/>
            <a:ext cx="2480231" cy="369332"/>
          </a:xfrm>
          <a:prstGeom prst="rect">
            <a:avLst/>
          </a:prstGeom>
        </p:spPr>
        <p:txBody>
          <a:bodyPr wrap="none">
            <a:spAutoFit/>
          </a:bodyPr>
          <a:lstStyle/>
          <a:p>
            <a:r>
              <a:rPr lang="es-ES" dirty="0"/>
              <a:t>commons.wikimedia.org</a:t>
            </a:r>
          </a:p>
        </p:txBody>
      </p:sp>
      <p:sp>
        <p:nvSpPr>
          <p:cNvPr id="3" name="2 Rectángulo"/>
          <p:cNvSpPr/>
          <p:nvPr/>
        </p:nvSpPr>
        <p:spPr>
          <a:xfrm>
            <a:off x="0" y="0"/>
            <a:ext cx="9144000" cy="1077218"/>
          </a:xfrm>
          <a:prstGeom prst="rect">
            <a:avLst/>
          </a:prstGeom>
        </p:spPr>
        <p:txBody>
          <a:bodyPr wrap="square">
            <a:spAutoFit/>
          </a:bodyPr>
          <a:lstStyle/>
          <a:p>
            <a:r>
              <a:rPr lang="es-ES" sz="1600" dirty="0" smtClean="0"/>
              <a:t>commons.wikimedia.org. Fábrica </a:t>
            </a:r>
            <a:r>
              <a:rPr lang="es-ES" sz="1600" dirty="0"/>
              <a:t>de harinas «San Antonio» en la dársena del Canal de Castilla, Ramal de Campos, en de Medina de </a:t>
            </a:r>
            <a:r>
              <a:rPr lang="es-ES" sz="1600" dirty="0" err="1"/>
              <a:t>Rioseco</a:t>
            </a:r>
            <a:r>
              <a:rPr lang="es-ES" sz="1600" dirty="0"/>
              <a:t> (Valladolid, España</a:t>
            </a:r>
            <a:r>
              <a:rPr lang="es-ES" sz="1600" dirty="0" smtClean="0"/>
              <a:t>).. Fecha </a:t>
            </a:r>
            <a:r>
              <a:rPr lang="es-ES" sz="1600" dirty="0"/>
              <a:t>	5 de abril de </a:t>
            </a:r>
            <a:r>
              <a:rPr lang="es-ES" sz="1600" dirty="0" smtClean="0"/>
              <a:t>2013. Fuente </a:t>
            </a:r>
            <a:r>
              <a:rPr lang="es-ES" sz="1600" dirty="0"/>
              <a:t>	Trabajo </a:t>
            </a:r>
            <a:r>
              <a:rPr lang="es-ES" sz="1600" dirty="0" smtClean="0"/>
              <a:t>propio. Autor </a:t>
            </a:r>
            <a:r>
              <a:rPr lang="es-ES" sz="1600" dirty="0"/>
              <a:t>	David </a:t>
            </a:r>
            <a:r>
              <a:rPr lang="es-ES" sz="1600" dirty="0" err="1" smtClean="0"/>
              <a:t>Perez</a:t>
            </a:r>
            <a:r>
              <a:rPr lang="es-ES" sz="1600" dirty="0" smtClean="0"/>
              <a:t>. Posición </a:t>
            </a:r>
            <a:r>
              <a:rPr lang="es-ES" sz="1600" dirty="0"/>
              <a:t>de la cámara 	41° 53′ 11,09″ N, 5° 02′ 47,98″ O 	Ubicación de esta y otras imágenes en: </a:t>
            </a:r>
            <a:r>
              <a:rPr lang="es-ES" sz="1600" dirty="0" err="1"/>
              <a:t>OpenStreetMap</a:t>
            </a:r>
            <a:r>
              <a:rPr lang="es-ES" sz="1600" dirty="0"/>
              <a:t> - Google </a:t>
            </a:r>
            <a:r>
              <a:rPr lang="es-ES" sz="1600" dirty="0" err="1"/>
              <a:t>Earth</a:t>
            </a:r>
            <a:endParaRPr lang="es-ES" sz="1600" dirty="0"/>
          </a:p>
        </p:txBody>
      </p:sp>
    </p:spTree>
    <p:extLst>
      <p:ext uri="{BB962C8B-B14F-4D97-AF65-F5344CB8AC3E}">
        <p14:creationId xmlns:p14="http://schemas.microsoft.com/office/powerpoint/2010/main" xmlns="" val="378935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b/b6/Medina_Rioseco_fabrica_harinas_bateria_molinos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5026" y="332656"/>
            <a:ext cx="4639268" cy="61926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0"/>
            <a:ext cx="3059832" cy="4524315"/>
          </a:xfrm>
          <a:prstGeom prst="rect">
            <a:avLst/>
          </a:prstGeom>
        </p:spPr>
        <p:txBody>
          <a:bodyPr wrap="square">
            <a:spAutoFit/>
          </a:bodyPr>
          <a:lstStyle/>
          <a:p>
            <a:endParaRPr lang="es-ES" sz="1600" dirty="0" smtClean="0"/>
          </a:p>
          <a:p>
            <a:endParaRPr lang="es-ES" sz="1600" dirty="0"/>
          </a:p>
          <a:p>
            <a:endParaRPr lang="es-ES" sz="1600" dirty="0" smtClean="0"/>
          </a:p>
          <a:p>
            <a:endParaRPr lang="es-ES" sz="1600" dirty="0"/>
          </a:p>
          <a:p>
            <a:r>
              <a:rPr lang="es-ES" sz="1600" dirty="0" smtClean="0"/>
              <a:t>commons.wikimedia.org</a:t>
            </a:r>
          </a:p>
          <a:p>
            <a:endParaRPr lang="es-ES" sz="1600" dirty="0"/>
          </a:p>
          <a:p>
            <a:endParaRPr lang="es-ES" sz="1600" dirty="0" smtClean="0"/>
          </a:p>
          <a:p>
            <a:endParaRPr lang="es-ES" sz="1600" dirty="0" smtClean="0"/>
          </a:p>
          <a:p>
            <a:r>
              <a:rPr lang="es-ES" sz="1600" dirty="0"/>
              <a:t> Fábrica de harinas San Antonio en la dársena del Canal de Castilla, en Medina de </a:t>
            </a:r>
            <a:r>
              <a:rPr lang="es-ES" sz="1600" dirty="0" err="1"/>
              <a:t>Rioseco</a:t>
            </a:r>
            <a:r>
              <a:rPr lang="es-ES" sz="1600" dirty="0"/>
              <a:t> (Valladolid, España</a:t>
            </a:r>
            <a:r>
              <a:rPr lang="es-ES" sz="1600" dirty="0" smtClean="0"/>
              <a:t>).</a:t>
            </a:r>
          </a:p>
          <a:p>
            <a:endParaRPr lang="es-ES" sz="1600" dirty="0"/>
          </a:p>
          <a:p>
            <a:r>
              <a:rPr lang="es-ES" sz="1600" dirty="0" smtClean="0"/>
              <a:t> </a:t>
            </a:r>
            <a:r>
              <a:rPr lang="es-ES" sz="1600" dirty="0"/>
              <a:t>Batería de molinos.</a:t>
            </a:r>
          </a:p>
          <a:p>
            <a:endParaRPr lang="es-ES" sz="1600" dirty="0"/>
          </a:p>
          <a:p>
            <a:r>
              <a:rPr lang="es-ES" sz="1600" dirty="0"/>
              <a:t>Fecha 	abril de 2007</a:t>
            </a:r>
          </a:p>
          <a:p>
            <a:r>
              <a:rPr lang="es-ES" sz="1600" dirty="0"/>
              <a:t>Fuente 	Trabajo propio</a:t>
            </a:r>
          </a:p>
          <a:p>
            <a:r>
              <a:rPr lang="es-ES" sz="1600" dirty="0"/>
              <a:t>Autor 	Lourdes Cardenal</a:t>
            </a:r>
          </a:p>
        </p:txBody>
      </p:sp>
    </p:spTree>
    <p:extLst>
      <p:ext uri="{BB962C8B-B14F-4D97-AF65-F5344CB8AC3E}">
        <p14:creationId xmlns:p14="http://schemas.microsoft.com/office/powerpoint/2010/main" xmlns="" val="2679866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4/41/Medina_Rioseco_fabrica_harinas_banco_trabajo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5660" y="260648"/>
            <a:ext cx="4770835" cy="63683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flipH="1">
            <a:off x="-3" y="764704"/>
            <a:ext cx="2555778" cy="3970318"/>
          </a:xfrm>
          <a:prstGeom prst="rect">
            <a:avLst/>
          </a:prstGeom>
        </p:spPr>
        <p:txBody>
          <a:bodyPr wrap="square">
            <a:spAutoFit/>
          </a:bodyPr>
          <a:lstStyle/>
          <a:p>
            <a:r>
              <a:rPr lang="es-ES" dirty="0" smtClean="0"/>
              <a:t>commons.wikimedia.org</a:t>
            </a:r>
          </a:p>
          <a:p>
            <a:endParaRPr lang="es-ES" dirty="0"/>
          </a:p>
          <a:p>
            <a:r>
              <a:rPr lang="es-ES" dirty="0"/>
              <a:t> Fábrica de harinas San Antonio en la dársena del Canal de Castilla, en Medina de </a:t>
            </a:r>
            <a:r>
              <a:rPr lang="es-ES" dirty="0" err="1"/>
              <a:t>Rioseco</a:t>
            </a:r>
            <a:r>
              <a:rPr lang="es-ES" dirty="0"/>
              <a:t> (Valladolid, España). </a:t>
            </a:r>
            <a:endParaRPr lang="es-ES" dirty="0" smtClean="0"/>
          </a:p>
          <a:p>
            <a:r>
              <a:rPr lang="es-ES" dirty="0" smtClean="0"/>
              <a:t>Banco </a:t>
            </a:r>
            <a:r>
              <a:rPr lang="es-ES" dirty="0"/>
              <a:t>de trabajo para las reparaciones urgentes</a:t>
            </a:r>
            <a:r>
              <a:rPr lang="es-ES" dirty="0" smtClean="0"/>
              <a:t>.</a:t>
            </a:r>
          </a:p>
          <a:p>
            <a:endParaRPr lang="es-ES" dirty="0"/>
          </a:p>
          <a:p>
            <a:r>
              <a:rPr lang="es-ES" dirty="0" smtClean="0"/>
              <a:t>Date </a:t>
            </a:r>
            <a:r>
              <a:rPr lang="es-ES" dirty="0"/>
              <a:t>	</a:t>
            </a:r>
            <a:r>
              <a:rPr lang="es-ES" dirty="0" err="1"/>
              <a:t>April</a:t>
            </a:r>
            <a:r>
              <a:rPr lang="es-ES" dirty="0"/>
              <a:t> 2007</a:t>
            </a:r>
          </a:p>
          <a:p>
            <a:r>
              <a:rPr lang="es-ES" dirty="0" err="1"/>
              <a:t>Source</a:t>
            </a:r>
            <a:r>
              <a:rPr lang="es-ES" dirty="0"/>
              <a:t> 	</a:t>
            </a:r>
            <a:r>
              <a:rPr lang="es-ES" dirty="0" err="1"/>
              <a:t>Own</a:t>
            </a:r>
            <a:r>
              <a:rPr lang="es-ES" dirty="0"/>
              <a:t> </a:t>
            </a:r>
            <a:r>
              <a:rPr lang="es-ES" dirty="0" err="1"/>
              <a:t>work</a:t>
            </a:r>
            <a:endParaRPr lang="es-ES" dirty="0"/>
          </a:p>
          <a:p>
            <a:r>
              <a:rPr lang="es-ES" dirty="0" err="1"/>
              <a:t>Author</a:t>
            </a:r>
            <a:r>
              <a:rPr lang="es-ES" dirty="0"/>
              <a:t> 	Lourdes Cardenal</a:t>
            </a:r>
          </a:p>
        </p:txBody>
      </p:sp>
    </p:spTree>
    <p:extLst>
      <p:ext uri="{BB962C8B-B14F-4D97-AF65-F5344CB8AC3E}">
        <p14:creationId xmlns:p14="http://schemas.microsoft.com/office/powerpoint/2010/main" xmlns="" val="159473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1/1e/Medina_Rioseco_fabrica_harinas_maquinaria2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937" y="1124744"/>
            <a:ext cx="8599883" cy="57332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331884" y="3244334"/>
            <a:ext cx="2480231" cy="369332"/>
          </a:xfrm>
          <a:prstGeom prst="rect">
            <a:avLst/>
          </a:prstGeom>
        </p:spPr>
        <p:txBody>
          <a:bodyPr wrap="none">
            <a:spAutoFit/>
          </a:bodyPr>
          <a:lstStyle/>
          <a:p>
            <a:r>
              <a:rPr lang="es-ES" dirty="0"/>
              <a:t>commons.wikimedia.org</a:t>
            </a:r>
          </a:p>
        </p:txBody>
      </p:sp>
      <p:sp>
        <p:nvSpPr>
          <p:cNvPr id="3" name="2 Rectángulo"/>
          <p:cNvSpPr/>
          <p:nvPr/>
        </p:nvSpPr>
        <p:spPr>
          <a:xfrm>
            <a:off x="107504" y="188641"/>
            <a:ext cx="6750496" cy="830997"/>
          </a:xfrm>
          <a:prstGeom prst="rect">
            <a:avLst/>
          </a:prstGeom>
        </p:spPr>
        <p:txBody>
          <a:bodyPr wrap="square">
            <a:spAutoFit/>
          </a:bodyPr>
          <a:lstStyle/>
          <a:p>
            <a:r>
              <a:rPr lang="es-ES" sz="1200" dirty="0"/>
              <a:t> Fábrica de harinas San Antonio en la dársena del Canal de Castilla, en Medina de </a:t>
            </a:r>
            <a:r>
              <a:rPr lang="es-ES" sz="1200" dirty="0" err="1"/>
              <a:t>Rioseco</a:t>
            </a:r>
            <a:r>
              <a:rPr lang="es-ES" sz="1200" dirty="0"/>
              <a:t> (Valladolid, España). Maquinaria</a:t>
            </a:r>
            <a:r>
              <a:rPr lang="es-ES" sz="1200" dirty="0" smtClean="0"/>
              <a:t>..  Valladolid </a:t>
            </a:r>
            <a:r>
              <a:rPr lang="es-ES" sz="1200" dirty="0" err="1"/>
              <a:t>Spain</a:t>
            </a:r>
            <a:r>
              <a:rPr lang="es-ES" sz="1200" dirty="0"/>
              <a:t>. </a:t>
            </a:r>
            <a:r>
              <a:rPr lang="es-ES" sz="1200" dirty="0" err="1"/>
              <a:t>Machinery</a:t>
            </a:r>
            <a:r>
              <a:rPr lang="es-ES" sz="1200" dirty="0" smtClean="0"/>
              <a:t>. Date </a:t>
            </a:r>
            <a:r>
              <a:rPr lang="es-ES" sz="1200" dirty="0"/>
              <a:t>	</a:t>
            </a:r>
            <a:r>
              <a:rPr lang="es-ES" sz="1200" dirty="0" err="1"/>
              <a:t>October</a:t>
            </a:r>
            <a:r>
              <a:rPr lang="es-ES" sz="1200" dirty="0"/>
              <a:t> </a:t>
            </a:r>
            <a:r>
              <a:rPr lang="es-ES" sz="1200" dirty="0" smtClean="0"/>
              <a:t>2007. </a:t>
            </a:r>
            <a:r>
              <a:rPr lang="es-ES" sz="1200" dirty="0" err="1" smtClean="0"/>
              <a:t>Source</a:t>
            </a:r>
            <a:r>
              <a:rPr lang="es-ES" sz="1200" dirty="0" smtClean="0"/>
              <a:t> </a:t>
            </a:r>
            <a:r>
              <a:rPr lang="es-ES" sz="1200" dirty="0"/>
              <a:t>	</a:t>
            </a:r>
            <a:r>
              <a:rPr lang="es-ES" sz="1200" dirty="0" err="1"/>
              <a:t>Own</a:t>
            </a:r>
            <a:r>
              <a:rPr lang="es-ES" sz="1200" dirty="0"/>
              <a:t> </a:t>
            </a:r>
            <a:r>
              <a:rPr lang="es-ES" sz="1200" dirty="0" err="1"/>
              <a:t>work</a:t>
            </a:r>
            <a:endParaRPr lang="es-ES" sz="1200" dirty="0"/>
          </a:p>
          <a:p>
            <a:r>
              <a:rPr lang="es-ES" sz="1200" dirty="0" err="1"/>
              <a:t>Author</a:t>
            </a:r>
            <a:r>
              <a:rPr lang="es-ES" sz="1200" dirty="0"/>
              <a:t> 	Lourdes Cardenal. commons.wikimedia.org</a:t>
            </a:r>
          </a:p>
          <a:p>
            <a:endParaRPr lang="es-ES" sz="1200" dirty="0"/>
          </a:p>
        </p:txBody>
      </p:sp>
    </p:spTree>
    <p:extLst>
      <p:ext uri="{BB962C8B-B14F-4D97-AF65-F5344CB8AC3E}">
        <p14:creationId xmlns:p14="http://schemas.microsoft.com/office/powerpoint/2010/main" xmlns="" val="396208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83362"/>
          </a:xfrm>
        </p:spPr>
        <p:txBody>
          <a:bodyPr>
            <a:normAutofit/>
          </a:bodyPr>
          <a:lstStyle/>
          <a:p>
            <a:pPr algn="l"/>
            <a:r>
              <a:rPr lang="es-ES" sz="1600" b="1" dirty="0" smtClean="0"/>
              <a:t>2. Descripción </a:t>
            </a:r>
            <a:r>
              <a:rPr lang="es-ES" sz="1600" b="1" dirty="0"/>
              <a:t>completa del espacio o recurso visitado enfatizando diversos elementos (características estéticas, la composición y distribución de los espacios, las estructuras y la utilidad de la Canal, estado y ubicación,  etc.)</a:t>
            </a:r>
            <a:br>
              <a:rPr lang="es-ES" sz="1600" b="1" dirty="0"/>
            </a:br>
            <a:r>
              <a:rPr lang="es-ES" sz="1600" dirty="0"/>
              <a:t/>
            </a:r>
            <a:br>
              <a:rPr lang="es-ES" sz="1600" dirty="0"/>
            </a:br>
            <a:r>
              <a:rPr lang="es-ES" sz="1600" dirty="0"/>
              <a:t>Como se ha explicado en la presentación de la imagen del </a:t>
            </a:r>
            <a:r>
              <a:rPr lang="es-ES" sz="1600" dirty="0" smtClean="0"/>
              <a:t>exterior en el álbum general (</a:t>
            </a:r>
            <a:r>
              <a:rPr lang="es-ES" sz="1600" dirty="0" err="1" smtClean="0"/>
              <a:t>power</a:t>
            </a:r>
            <a:r>
              <a:rPr lang="es-ES" sz="1600" dirty="0" smtClean="0"/>
              <a:t> p. 17 y sigs.) , </a:t>
            </a:r>
            <a:r>
              <a:rPr lang="es-ES" sz="1600" dirty="0"/>
              <a:t>una escenografía historicista  (</a:t>
            </a:r>
            <a:r>
              <a:rPr lang="es-ES" sz="1600" dirty="0" err="1"/>
              <a:t>neorenacimiento</a:t>
            </a:r>
            <a:r>
              <a:rPr lang="es-ES" sz="1600" dirty="0"/>
              <a:t> </a:t>
            </a:r>
            <a:r>
              <a:rPr lang="es-ES" sz="1600" dirty="0" err="1" smtClean="0"/>
              <a:t>brunelleschiano</a:t>
            </a:r>
            <a:r>
              <a:rPr lang="es-ES" sz="1600" dirty="0" smtClean="0"/>
              <a:t>, </a:t>
            </a:r>
            <a:r>
              <a:rPr lang="es-ES" sz="1600" dirty="0" err="1" smtClean="0"/>
              <a:t>pw</a:t>
            </a:r>
            <a:r>
              <a:rPr lang="es-ES" sz="1600" dirty="0" smtClean="0"/>
              <a:t>. 5 y 6) </a:t>
            </a:r>
            <a:r>
              <a:rPr lang="es-ES" sz="1600" dirty="0"/>
              <a:t>encubre, engloba </a:t>
            </a:r>
            <a:r>
              <a:rPr lang="es-ES" sz="1600" dirty="0" smtClean="0"/>
              <a:t>disfraza, </a:t>
            </a:r>
            <a:r>
              <a:rPr lang="es-ES" sz="1600" dirty="0"/>
              <a:t>y también </a:t>
            </a:r>
            <a:r>
              <a:rPr lang="es-ES" sz="1600" dirty="0" smtClean="0"/>
              <a:t>proporciona </a:t>
            </a:r>
            <a:r>
              <a:rPr lang="es-ES" sz="1600" dirty="0"/>
              <a:t>un alojamiento funcional al tinglado mecánico e ingenieril. Es una característica de la arquitectura de fabril de la primera revolución industrial,  por ello se oculta su “fealdad”, un rescoldo snob del que desprecia el trabajo mecánico que a su vez ejerce. La “parte artística” se reservaba por ello a los arquitectos.</a:t>
            </a:r>
            <a:br>
              <a:rPr lang="es-ES" sz="1600" dirty="0"/>
            </a:br>
            <a:r>
              <a:rPr lang="es-ES" sz="1600" dirty="0"/>
              <a:t/>
            </a:r>
            <a:br>
              <a:rPr lang="es-ES" sz="1600" dirty="0"/>
            </a:br>
            <a:r>
              <a:rPr lang="es-ES" sz="1600" dirty="0"/>
              <a:t>La obra técnica que vemos en la actualidad es de 1944, y fue realizada </a:t>
            </a:r>
            <a:r>
              <a:rPr lang="es-ES" sz="1600" dirty="0" err="1"/>
              <a:t>Daverio</a:t>
            </a:r>
            <a:r>
              <a:rPr lang="es-ES" sz="1600" dirty="0"/>
              <a:t> una empresa suiza especializada en la materia. Ahora bien, el gran cambio tecnológico asociado a recursos modernos se produjo en 1912</a:t>
            </a:r>
            <a:br>
              <a:rPr lang="es-ES" sz="1600" dirty="0"/>
            </a:br>
            <a:r>
              <a:rPr lang="es-ES" sz="1600" dirty="0"/>
              <a:t/>
            </a:r>
            <a:br>
              <a:rPr lang="es-ES" sz="1600" dirty="0"/>
            </a:br>
            <a:r>
              <a:rPr lang="es-ES" sz="1600" dirty="0"/>
              <a:t>Es un plan basilical de tres naves (una lateral incompleta). Huecos rematados con escarzanos en las tres primeras plantas y medio punto en el último. </a:t>
            </a:r>
            <a:br>
              <a:rPr lang="es-ES" sz="1600" dirty="0"/>
            </a:br>
            <a:r>
              <a:rPr lang="es-ES" sz="1600" dirty="0"/>
              <a:t>Estructuralmente combina  el muro de carga de ladrillo con forjado interior de madera. Ambos materiales proporcionan gran nobleza al edificio.</a:t>
            </a:r>
            <a:br>
              <a:rPr lang="es-ES" sz="1600" dirty="0"/>
            </a:br>
            <a:r>
              <a:rPr lang="es-ES" sz="1600" dirty="0"/>
              <a:t>Las funciones básicas que se ejercen condicionan  la distribución, organización y circulación del/en el edificio: energía (planta baja), almacén (planta baja), molienda (primera planta), cribado (segunda planta), cernido (tercera planta) y aspirado (cuarta plantación. La disposición vertical de las mismas es brillante.</a:t>
            </a:r>
            <a:br>
              <a:rPr lang="es-ES" sz="1600" dirty="0"/>
            </a:br>
            <a:endParaRPr lang="es-ES" sz="1600" dirty="0"/>
          </a:p>
        </p:txBody>
      </p:sp>
    </p:spTree>
    <p:extLst>
      <p:ext uri="{BB962C8B-B14F-4D97-AF65-F5344CB8AC3E}">
        <p14:creationId xmlns:p14="http://schemas.microsoft.com/office/powerpoint/2010/main" xmlns="" val="2128798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c/cb/Medina_Rioseco_fabrica_harinas_maquinaria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404664"/>
            <a:ext cx="4672697" cy="62373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0"/>
            <a:ext cx="2915816" cy="6186309"/>
          </a:xfrm>
          <a:prstGeom prst="rect">
            <a:avLst/>
          </a:prstGeom>
        </p:spPr>
        <p:txBody>
          <a:bodyPr wrap="square">
            <a:spAutoFit/>
          </a:bodyPr>
          <a:lstStyle/>
          <a:p>
            <a:endParaRPr lang="es-ES" dirty="0" smtClean="0"/>
          </a:p>
          <a:p>
            <a:endParaRPr lang="es-ES" dirty="0"/>
          </a:p>
          <a:p>
            <a:endParaRPr lang="es-ES" dirty="0" smtClean="0"/>
          </a:p>
          <a:p>
            <a:endParaRPr lang="es-ES" dirty="0"/>
          </a:p>
          <a:p>
            <a:endParaRPr lang="es-ES" dirty="0" smtClean="0"/>
          </a:p>
          <a:p>
            <a:r>
              <a:rPr lang="es-ES" dirty="0" smtClean="0"/>
              <a:t>commons.wikimedia.org</a:t>
            </a:r>
          </a:p>
          <a:p>
            <a:endParaRPr lang="es-ES" dirty="0"/>
          </a:p>
          <a:p>
            <a:endParaRPr lang="es-ES" dirty="0" smtClean="0"/>
          </a:p>
          <a:p>
            <a:r>
              <a:rPr lang="es-ES" dirty="0"/>
              <a:t>Fábrica de harinas San Antonio en la dársena del Canal de Castilla, en Medina de </a:t>
            </a:r>
            <a:r>
              <a:rPr lang="es-ES" dirty="0" err="1"/>
              <a:t>Rioseco</a:t>
            </a:r>
            <a:r>
              <a:rPr lang="es-ES" dirty="0"/>
              <a:t> (Valladolid, España). Maquinaria con los ejes de polea en el techo</a:t>
            </a:r>
            <a:r>
              <a:rPr lang="es-ES" dirty="0" smtClean="0"/>
              <a:t>.</a:t>
            </a:r>
          </a:p>
          <a:p>
            <a:endParaRPr lang="es-ES" dirty="0"/>
          </a:p>
          <a:p>
            <a:endParaRPr lang="es-ES" dirty="0" smtClean="0"/>
          </a:p>
          <a:p>
            <a:r>
              <a:rPr lang="es-ES" dirty="0" smtClean="0"/>
              <a:t> Date </a:t>
            </a:r>
            <a:r>
              <a:rPr lang="es-ES" dirty="0"/>
              <a:t>	</a:t>
            </a:r>
            <a:r>
              <a:rPr lang="es-ES" dirty="0" err="1"/>
              <a:t>October</a:t>
            </a:r>
            <a:r>
              <a:rPr lang="es-ES" dirty="0"/>
              <a:t> 2007</a:t>
            </a:r>
          </a:p>
          <a:p>
            <a:r>
              <a:rPr lang="es-ES" dirty="0" err="1"/>
              <a:t>Source</a:t>
            </a:r>
            <a:r>
              <a:rPr lang="es-ES" dirty="0"/>
              <a:t> 	</a:t>
            </a:r>
            <a:r>
              <a:rPr lang="es-ES" dirty="0" err="1"/>
              <a:t>Own</a:t>
            </a:r>
            <a:r>
              <a:rPr lang="es-ES" dirty="0"/>
              <a:t> </a:t>
            </a:r>
            <a:r>
              <a:rPr lang="es-ES" dirty="0" err="1"/>
              <a:t>work</a:t>
            </a:r>
            <a:endParaRPr lang="es-ES" dirty="0"/>
          </a:p>
          <a:p>
            <a:r>
              <a:rPr lang="es-ES" dirty="0" err="1"/>
              <a:t>Author</a:t>
            </a:r>
            <a:r>
              <a:rPr lang="es-ES" dirty="0"/>
              <a:t> 	Lourdes Cardenal</a:t>
            </a:r>
          </a:p>
          <a:p>
            <a:endParaRPr lang="es-ES" dirty="0" smtClean="0"/>
          </a:p>
          <a:p>
            <a:endParaRPr lang="es-ES" dirty="0"/>
          </a:p>
          <a:p>
            <a:endParaRPr lang="es-ES" dirty="0"/>
          </a:p>
        </p:txBody>
      </p:sp>
    </p:spTree>
    <p:extLst>
      <p:ext uri="{BB962C8B-B14F-4D97-AF65-F5344CB8AC3E}">
        <p14:creationId xmlns:p14="http://schemas.microsoft.com/office/powerpoint/2010/main" xmlns="" val="39074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5/51/Medina_Rioseco_fabrica_harinas_San_Antonio_lo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716699"/>
            <a:ext cx="8650337" cy="57668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0" y="1"/>
            <a:ext cx="9144000" cy="830997"/>
          </a:xfrm>
          <a:prstGeom prst="rect">
            <a:avLst/>
          </a:prstGeom>
        </p:spPr>
        <p:txBody>
          <a:bodyPr wrap="square">
            <a:spAutoFit/>
          </a:bodyPr>
          <a:lstStyle/>
          <a:p>
            <a:r>
              <a:rPr lang="es-ES" sz="1200" dirty="0" smtClean="0"/>
              <a:t>Fábrica </a:t>
            </a:r>
            <a:r>
              <a:rPr lang="es-ES" sz="1200" dirty="0"/>
              <a:t>de harinas San Antonio en la dársena del Canal de Castilla, en Medina de </a:t>
            </a:r>
            <a:r>
              <a:rPr lang="es-ES" sz="1200" dirty="0" err="1"/>
              <a:t>Rioseco</a:t>
            </a:r>
            <a:r>
              <a:rPr lang="es-ES" sz="1200" dirty="0"/>
              <a:t> </a:t>
            </a:r>
            <a:r>
              <a:rPr lang="es-ES" sz="1200" dirty="0" smtClean="0"/>
              <a:t> Valladolid</a:t>
            </a:r>
            <a:r>
              <a:rPr lang="es-ES" sz="1200" dirty="0"/>
              <a:t>, España</a:t>
            </a:r>
            <a:r>
              <a:rPr lang="es-ES" sz="1200" dirty="0" smtClean="0"/>
              <a:t>).Date </a:t>
            </a:r>
            <a:r>
              <a:rPr lang="es-ES" sz="1200" dirty="0"/>
              <a:t>	</a:t>
            </a:r>
            <a:r>
              <a:rPr lang="es-ES" sz="1200" dirty="0" err="1"/>
              <a:t>October</a:t>
            </a:r>
            <a:r>
              <a:rPr lang="es-ES" sz="1200" dirty="0"/>
              <a:t> </a:t>
            </a:r>
            <a:r>
              <a:rPr lang="es-ES" sz="1200" dirty="0" smtClean="0"/>
              <a:t>2007. </a:t>
            </a:r>
            <a:r>
              <a:rPr lang="es-ES" sz="1200" dirty="0" err="1" smtClean="0"/>
              <a:t>Source</a:t>
            </a:r>
            <a:r>
              <a:rPr lang="es-ES" sz="1200" dirty="0" smtClean="0"/>
              <a:t> </a:t>
            </a:r>
            <a:r>
              <a:rPr lang="es-ES" sz="1200" dirty="0"/>
              <a:t>	</a:t>
            </a:r>
            <a:r>
              <a:rPr lang="es-ES" sz="1200" dirty="0" err="1"/>
              <a:t>Own</a:t>
            </a:r>
            <a:r>
              <a:rPr lang="es-ES" sz="1200" dirty="0"/>
              <a:t> </a:t>
            </a:r>
            <a:r>
              <a:rPr lang="es-ES" sz="1200" dirty="0" err="1"/>
              <a:t>work</a:t>
            </a:r>
            <a:endParaRPr lang="es-ES" sz="1200" dirty="0"/>
          </a:p>
          <a:p>
            <a:r>
              <a:rPr lang="es-ES" sz="1200" dirty="0" err="1"/>
              <a:t>Author</a:t>
            </a:r>
            <a:r>
              <a:rPr lang="es-ES" sz="1200" dirty="0"/>
              <a:t> 	Lourdes Cardenal commons.wikimedia.org</a:t>
            </a:r>
          </a:p>
          <a:p>
            <a:endParaRPr lang="es-ES" sz="1200" dirty="0"/>
          </a:p>
        </p:txBody>
      </p:sp>
    </p:spTree>
    <p:extLst>
      <p:ext uri="{BB962C8B-B14F-4D97-AF65-F5344CB8AC3E}">
        <p14:creationId xmlns:p14="http://schemas.microsoft.com/office/powerpoint/2010/main" xmlns="" val="270766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928992" cy="576064"/>
          </a:xfrm>
        </p:spPr>
        <p:txBody>
          <a:bodyPr>
            <a:normAutofit fontScale="90000"/>
          </a:bodyPr>
          <a:lstStyle/>
          <a:p>
            <a:r>
              <a:rPr lang="es-ES" sz="1600" b="1" dirty="0"/>
              <a:t>Arquitecto: Felipe </a:t>
            </a:r>
            <a:r>
              <a:rPr lang="es-ES" sz="1600" b="1" dirty="0" err="1" smtClean="0"/>
              <a:t>Brunelleschi</a:t>
            </a:r>
            <a:r>
              <a:rPr lang="es-ES" sz="1600" b="1" dirty="0" smtClean="0"/>
              <a:t>. Dirección</a:t>
            </a:r>
            <a:r>
              <a:rPr lang="es-ES" sz="1600" b="1" dirty="0"/>
              <a:t>: Piazza San Lorenzo, </a:t>
            </a:r>
            <a:r>
              <a:rPr lang="es-ES" sz="1600" b="1" dirty="0" smtClean="0"/>
              <a:t>s/n. Ciudad</a:t>
            </a:r>
            <a:r>
              <a:rPr lang="es-ES" sz="1600" b="1" dirty="0"/>
              <a:t>: Florencia (Toscana</a:t>
            </a:r>
            <a:r>
              <a:rPr lang="es-ES" sz="1600" b="1" dirty="0" smtClean="0"/>
              <a:t>). País</a:t>
            </a:r>
            <a:r>
              <a:rPr lang="es-ES" sz="1600" b="1" dirty="0"/>
              <a:t>: Italia, </a:t>
            </a:r>
            <a:r>
              <a:rPr lang="es-ES" sz="1600" b="1" dirty="0" smtClean="0"/>
              <a:t>Europa</a:t>
            </a:r>
            <a:br>
              <a:rPr lang="es-ES" sz="1600" b="1" dirty="0" smtClean="0"/>
            </a:br>
            <a:r>
              <a:rPr lang="en-US" sz="1400" dirty="0" smtClean="0"/>
              <a:t> </a:t>
            </a:r>
            <a:r>
              <a:rPr lang="en-US" sz="1400" dirty="0"/>
              <a:t>	23 May </a:t>
            </a:r>
            <a:r>
              <a:rPr lang="en-US" sz="1400" dirty="0" smtClean="0"/>
              <a:t>2009 Source </a:t>
            </a:r>
            <a:r>
              <a:rPr lang="en-US" sz="1400" dirty="0"/>
              <a:t>	Own </a:t>
            </a:r>
            <a:r>
              <a:rPr lang="en-US" sz="1400" dirty="0" smtClean="0"/>
              <a:t>work. Author </a:t>
            </a:r>
            <a:r>
              <a:rPr lang="en-US" sz="1400" dirty="0"/>
              <a:t>	</a:t>
            </a:r>
            <a:r>
              <a:rPr lang="en-US" sz="1400" dirty="0" err="1" smtClean="0"/>
              <a:t>PriorImage</a:t>
            </a:r>
            <a:r>
              <a:rPr lang="en-US" sz="1400" dirty="0" smtClean="0"/>
              <a:t>    </a:t>
            </a:r>
            <a:r>
              <a:rPr lang="en-US" sz="1400" dirty="0"/>
              <a:t>Wikimedia Commons</a:t>
            </a:r>
            <a:endParaRPr lang="es-ES" sz="1400" dirty="0"/>
          </a:p>
        </p:txBody>
      </p:sp>
      <p:pic>
        <p:nvPicPr>
          <p:cNvPr id="1028" name="Picture 4" descr="http://upload.wikimedia.org/wikipedia/commons/3/34/Basilica_di_San_Lorenzo_(3846332242)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052736"/>
            <a:ext cx="7200800"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573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036496" cy="1124744"/>
          </a:xfrm>
        </p:spPr>
        <p:txBody>
          <a:bodyPr>
            <a:normAutofit/>
          </a:bodyPr>
          <a:lstStyle/>
          <a:p>
            <a:pPr algn="l"/>
            <a:r>
              <a:rPr lang="it-IT" sz="1600" b="1" dirty="0" smtClean="0"/>
              <a:t>PRECEDENTE GÓTICO: </a:t>
            </a:r>
            <a:r>
              <a:rPr lang="it-IT" sz="1800" b="1" dirty="0" smtClean="0"/>
              <a:t>San Petronio. Diocesi Arcidiocesi </a:t>
            </a:r>
            <a:r>
              <a:rPr lang="it-IT" sz="1800" b="1" dirty="0"/>
              <a:t>di </a:t>
            </a:r>
            <a:r>
              <a:rPr lang="it-IT" sz="1800" b="1" dirty="0" smtClean="0"/>
              <a:t>Bologna</a:t>
            </a:r>
            <a:r>
              <a:rPr lang="it-IT" sz="1600" dirty="0" smtClean="0"/>
              <a:t>. Consacrazione 1954. Stile architettonico. Gotico italiano. Inizio </a:t>
            </a:r>
            <a:r>
              <a:rPr lang="it-IT" sz="1600" dirty="0"/>
              <a:t>costruzione </a:t>
            </a:r>
            <a:r>
              <a:rPr lang="it-IT" sz="1600" dirty="0" smtClean="0"/>
              <a:t>1390. Completamento 1663.</a:t>
            </a:r>
            <a:br>
              <a:rPr lang="it-IT" sz="1600" dirty="0" smtClean="0"/>
            </a:br>
            <a:r>
              <a:rPr lang="it-IT" sz="1600" dirty="0" smtClean="0"/>
              <a:t> </a:t>
            </a:r>
            <a:r>
              <a:rPr lang="en-US" sz="1600" dirty="0" smtClean="0"/>
              <a:t>Source </a:t>
            </a:r>
            <a:r>
              <a:rPr lang="en-US" sz="1600" dirty="0"/>
              <a:t>	Own work (my camera</a:t>
            </a:r>
            <a:r>
              <a:rPr lang="en-US" sz="1600" dirty="0" smtClean="0"/>
              <a:t>). Author </a:t>
            </a:r>
            <a:r>
              <a:rPr lang="en-US" sz="1600" dirty="0"/>
              <a:t>	</a:t>
            </a:r>
            <a:r>
              <a:rPr lang="en-US" sz="1600" dirty="0" err="1" smtClean="0"/>
              <a:t>sailko</a:t>
            </a:r>
            <a:r>
              <a:rPr lang="en-US" sz="1600" dirty="0" smtClean="0"/>
              <a:t>. Wikimedia Commons</a:t>
            </a:r>
            <a:endParaRPr lang="es-ES" sz="1600" dirty="0"/>
          </a:p>
        </p:txBody>
      </p:sp>
      <p:pic>
        <p:nvPicPr>
          <p:cNvPr id="2052" name="Picture 4" descr="http://upload.wikimedia.org/wikipedia/commons/7/74/San_petronio,_bologna,_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772816"/>
            <a:ext cx="6334348" cy="47507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651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a/Firenze_-_Santa_Maria_Novel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498" y="836542"/>
            <a:ext cx="7983942" cy="599267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0" y="0"/>
            <a:ext cx="8676456" cy="646331"/>
          </a:xfrm>
          <a:prstGeom prst="rect">
            <a:avLst/>
          </a:prstGeom>
        </p:spPr>
        <p:txBody>
          <a:bodyPr wrap="square">
            <a:spAutoFit/>
          </a:bodyPr>
          <a:lstStyle/>
          <a:p>
            <a:r>
              <a:rPr lang="pt-BR" dirty="0" err="1"/>
              <a:t>Començament</a:t>
            </a:r>
            <a:r>
              <a:rPr lang="pt-BR" dirty="0"/>
              <a:t> 	18 d'</a:t>
            </a:r>
            <a:r>
              <a:rPr lang="pt-BR" dirty="0" err="1"/>
              <a:t>octubre</a:t>
            </a:r>
            <a:r>
              <a:rPr lang="pt-BR" dirty="0"/>
              <a:t> de </a:t>
            </a:r>
            <a:r>
              <a:rPr lang="pt-BR" dirty="0" smtClean="0"/>
              <a:t>1279. </a:t>
            </a:r>
            <a:r>
              <a:rPr lang="pt-BR" dirty="0" err="1" smtClean="0"/>
              <a:t>Acabament</a:t>
            </a:r>
            <a:r>
              <a:rPr lang="pt-BR" dirty="0" smtClean="0"/>
              <a:t> </a:t>
            </a:r>
            <a:r>
              <a:rPr lang="pt-BR" dirty="0"/>
              <a:t>	s. </a:t>
            </a:r>
            <a:r>
              <a:rPr lang="pt-BR" dirty="0" smtClean="0"/>
              <a:t>XVI. </a:t>
            </a:r>
            <a:r>
              <a:rPr lang="pt-BR" dirty="0" err="1" smtClean="0"/>
              <a:t>Consagració</a:t>
            </a:r>
            <a:r>
              <a:rPr lang="pt-BR" dirty="0" smtClean="0"/>
              <a:t> </a:t>
            </a:r>
            <a:r>
              <a:rPr lang="pt-BR" dirty="0"/>
              <a:t>	1420 </a:t>
            </a:r>
            <a:r>
              <a:rPr lang="pt-BR" dirty="0" err="1"/>
              <a:t>pel</a:t>
            </a:r>
            <a:r>
              <a:rPr lang="pt-BR" dirty="0"/>
              <a:t> papa </a:t>
            </a:r>
            <a:r>
              <a:rPr lang="pt-BR" dirty="0" err="1"/>
              <a:t>Martí</a:t>
            </a:r>
            <a:r>
              <a:rPr lang="pt-BR" dirty="0"/>
              <a:t> </a:t>
            </a:r>
            <a:r>
              <a:rPr lang="pt-BR" dirty="0" smtClean="0"/>
              <a:t>V.  Basílica </a:t>
            </a:r>
            <a:r>
              <a:rPr lang="pt-BR" dirty="0"/>
              <a:t>i </a:t>
            </a:r>
            <a:r>
              <a:rPr lang="pt-BR" dirty="0" err="1" smtClean="0"/>
              <a:t>convent</a:t>
            </a:r>
            <a:r>
              <a:rPr lang="pt-BR" dirty="0" smtClean="0"/>
              <a:t>.  </a:t>
            </a:r>
            <a:r>
              <a:rPr lang="pt-BR" dirty="0" err="1" smtClean="0"/>
              <a:t>Arquitectes</a:t>
            </a:r>
            <a:r>
              <a:rPr lang="pt-BR" dirty="0" smtClean="0"/>
              <a:t> </a:t>
            </a:r>
            <a:r>
              <a:rPr lang="pt-BR" dirty="0"/>
              <a:t>	</a:t>
            </a:r>
            <a:r>
              <a:rPr lang="pt-BR" dirty="0" err="1"/>
              <a:t>Sisto</a:t>
            </a:r>
            <a:r>
              <a:rPr lang="pt-BR" dirty="0"/>
              <a:t> da Firenze i </a:t>
            </a:r>
            <a:r>
              <a:rPr lang="pt-BR" dirty="0" err="1"/>
              <a:t>fra</a:t>
            </a:r>
            <a:r>
              <a:rPr lang="pt-BR" dirty="0"/>
              <a:t> </a:t>
            </a:r>
            <a:r>
              <a:rPr lang="pt-BR" dirty="0" err="1"/>
              <a:t>Ristoro</a:t>
            </a:r>
            <a:r>
              <a:rPr lang="pt-BR" dirty="0"/>
              <a:t> da Campi</a:t>
            </a:r>
            <a:endParaRPr lang="es-ES" dirty="0"/>
          </a:p>
        </p:txBody>
      </p:sp>
    </p:spTree>
    <p:extLst>
      <p:ext uri="{BB962C8B-B14F-4D97-AF65-F5344CB8AC3E}">
        <p14:creationId xmlns:p14="http://schemas.microsoft.com/office/powerpoint/2010/main" xmlns="" val="395916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026570"/>
          </a:xfrm>
        </p:spPr>
        <p:txBody>
          <a:bodyPr>
            <a:noAutofit/>
          </a:bodyPr>
          <a:lstStyle/>
          <a:p>
            <a:pPr algn="l"/>
            <a:r>
              <a:rPr lang="es-ES" sz="2400" dirty="0"/>
              <a:t>3. Actividades para estudiantes se dividirán en</a:t>
            </a:r>
            <a:r>
              <a:rPr lang="es-ES" sz="2400" dirty="0" smtClean="0"/>
              <a:t>:</a:t>
            </a:r>
            <a:br>
              <a:rPr lang="es-ES" sz="2400" dirty="0" smtClean="0"/>
            </a:br>
            <a:r>
              <a:rPr lang="es-ES" sz="2400" dirty="0"/>
              <a:t/>
            </a:r>
            <a:br>
              <a:rPr lang="es-ES" sz="2400" dirty="0"/>
            </a:br>
            <a:r>
              <a:rPr lang="es-ES" sz="2400" dirty="0"/>
              <a:t>a. Actividades </a:t>
            </a:r>
            <a:r>
              <a:rPr lang="es-ES" sz="2400" dirty="0" smtClean="0"/>
              <a:t>previas</a:t>
            </a:r>
            <a:br>
              <a:rPr lang="es-ES" sz="2400" dirty="0" smtClean="0"/>
            </a:br>
            <a:r>
              <a:rPr lang="es-ES" sz="2400" dirty="0" smtClean="0"/>
              <a:t> </a:t>
            </a:r>
            <a:br>
              <a:rPr lang="es-ES" sz="2400" dirty="0" smtClean="0"/>
            </a:br>
            <a:r>
              <a:rPr lang="es-ES" sz="2400" dirty="0" smtClean="0"/>
              <a:t>b</a:t>
            </a:r>
            <a:r>
              <a:rPr lang="es-ES" sz="2400" dirty="0"/>
              <a:t>. Actividades durante la </a:t>
            </a:r>
            <a:r>
              <a:rPr lang="es-ES" sz="2400" dirty="0" smtClean="0"/>
              <a:t>visita</a:t>
            </a:r>
            <a:br>
              <a:rPr lang="es-ES" sz="2400" dirty="0" smtClean="0"/>
            </a:br>
            <a:r>
              <a:rPr lang="es-ES" sz="2400" dirty="0" smtClean="0"/>
              <a:t/>
            </a:r>
            <a:br>
              <a:rPr lang="es-ES" sz="2400" dirty="0" smtClean="0"/>
            </a:br>
            <a:r>
              <a:rPr lang="es-ES" sz="2400" dirty="0" smtClean="0"/>
              <a:t>c</a:t>
            </a:r>
            <a:r>
              <a:rPr lang="es-ES" sz="2400" dirty="0"/>
              <a:t>. Actividades </a:t>
            </a:r>
            <a:r>
              <a:rPr lang="es-ES" sz="2400" dirty="0" smtClean="0"/>
              <a:t>post</a:t>
            </a:r>
            <a:r>
              <a:rPr lang="es-ES" sz="2400" dirty="0"/>
              <a:t/>
            </a:r>
            <a:br>
              <a:rPr lang="es-ES" sz="2400" dirty="0"/>
            </a:br>
            <a:endParaRPr lang="es-ES" sz="2400" dirty="0"/>
          </a:p>
        </p:txBody>
      </p:sp>
    </p:spTree>
    <p:extLst>
      <p:ext uri="{BB962C8B-B14F-4D97-AF65-F5344CB8AC3E}">
        <p14:creationId xmlns:p14="http://schemas.microsoft.com/office/powerpoint/2010/main" xmlns="" val="2041903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16632"/>
            <a:ext cx="8784976" cy="4524315"/>
          </a:xfrm>
          <a:prstGeom prst="rect">
            <a:avLst/>
          </a:prstGeom>
        </p:spPr>
        <p:txBody>
          <a:bodyPr wrap="square">
            <a:spAutoFit/>
          </a:bodyPr>
          <a:lstStyle/>
          <a:p>
            <a:endParaRPr lang="es-ES" b="1" dirty="0" smtClean="0"/>
          </a:p>
          <a:p>
            <a:endParaRPr lang="es-ES" b="1" dirty="0"/>
          </a:p>
          <a:p>
            <a:endParaRPr lang="es-ES" b="1" dirty="0" smtClean="0"/>
          </a:p>
          <a:p>
            <a:endParaRPr lang="es-ES" b="1" dirty="0"/>
          </a:p>
          <a:p>
            <a:endParaRPr lang="es-ES" b="1" dirty="0" smtClean="0"/>
          </a:p>
          <a:p>
            <a:endParaRPr lang="es-ES" b="1" dirty="0"/>
          </a:p>
          <a:p>
            <a:endParaRPr lang="es-ES" b="1" dirty="0" smtClean="0"/>
          </a:p>
          <a:p>
            <a:r>
              <a:rPr lang="es-ES" b="1" dirty="0" smtClean="0"/>
              <a:t>a</a:t>
            </a:r>
            <a:r>
              <a:rPr lang="es-ES" b="1" dirty="0"/>
              <a:t>. Actividades previas</a:t>
            </a:r>
            <a:endParaRPr lang="es-ES" b="1" dirty="0" smtClean="0"/>
          </a:p>
          <a:p>
            <a:endParaRPr lang="es-ES" dirty="0"/>
          </a:p>
          <a:p>
            <a:r>
              <a:rPr lang="es-ES" dirty="0" smtClean="0"/>
              <a:t>a.1 </a:t>
            </a:r>
            <a:r>
              <a:rPr lang="es-ES" dirty="0"/>
              <a:t>Barrido en internet sobre industrias con fuente energética de uso directo. Algunos </a:t>
            </a:r>
            <a:r>
              <a:rPr lang="es-ES" dirty="0" smtClean="0"/>
              <a:t>ejemplos</a:t>
            </a:r>
          </a:p>
          <a:p>
            <a:endParaRPr lang="es-ES" dirty="0"/>
          </a:p>
          <a:p>
            <a:r>
              <a:rPr lang="es-ES" dirty="0"/>
              <a:t>a.2 Sin salir de internet (preferentemente en un diccionario técnico), elaboración de un glosario para uso personal de </a:t>
            </a:r>
            <a:r>
              <a:rPr lang="es-ES" dirty="0" smtClean="0"/>
              <a:t>algunos términos propios de la industria harinera</a:t>
            </a:r>
          </a:p>
          <a:p>
            <a:endParaRPr lang="es-ES" dirty="0"/>
          </a:p>
          <a:p>
            <a:r>
              <a:rPr lang="es-ES" dirty="0"/>
              <a:t>a.3 Los borbones espían a los </a:t>
            </a:r>
            <a:r>
              <a:rPr lang="es-ES" dirty="0" smtClean="0"/>
              <a:t>borbones</a:t>
            </a:r>
            <a:endParaRPr lang="es-ES" dirty="0"/>
          </a:p>
        </p:txBody>
      </p:sp>
    </p:spTree>
    <p:extLst>
      <p:ext uri="{BB962C8B-B14F-4D97-AF65-F5344CB8AC3E}">
        <p14:creationId xmlns:p14="http://schemas.microsoft.com/office/powerpoint/2010/main" xmlns="" val="26916312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735</Words>
  <Application>Microsoft Office PowerPoint</Application>
  <PresentationFormat>Presentación en pantalla (4:3)</PresentationFormat>
  <Paragraphs>125</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En el Canal de Castilla: Fábrica de harinas San Antonio</vt:lpstr>
      <vt:lpstr>1. Presentación de lo que vamos a visitar y la ubicación:  Fábrica de harinas San Antonio en el Canal de Castilla  La fábrica de harinas San Antonio es una instalación fabril cuyos factores de localización industrial son: - la proximidad a la materia prima (cereales) - las vías de comunicación (Canal de Castilla) y al Medina de Rioseco pueblo estrella - fuente de energía hidráulica en el propio canal  Vinculada a un salto de agua, el primero, del propio canal. Primera revolución industrial: energía directa. Es un corolario industrial de la lentísima construcción de esta obra de la ilustración borbónica del siglo XVIII. Terminaron las obras de la fábrica en 1852. Recuérdese que el canal se inicia en 1753 y cesan sus obra a mediados del siglo XIX. </vt:lpstr>
      <vt:lpstr>2. Descripción completa del espacio o recurso visitado enfatizando diversos elementos (características estéticas, la composición y distribución de los espacios, las estructuras y la utilidad de la Canal, estado y ubicación,  etc.)  Como se ha explicado en la presentación de la imagen del exterior en el álbum general (power p. 17 y sigs.) , una escenografía historicista  (neorenacimiento brunelleschiano, pw. 5 y 6) encubre, engloba disfraza, y también proporciona un alojamiento funcional al tinglado mecánico e ingenieril. Es una característica de la arquitectura de fabril de la primera revolución industrial,  por ello se oculta su “fealdad”, un rescoldo snob del que desprecia el trabajo mecánico que a su vez ejerce. La “parte artística” se reservaba por ello a los arquitectos.  La obra técnica que vemos en la actualidad es de 1944, y fue realizada Daverio una empresa suiza especializada en la materia. Ahora bien, el gran cambio tecnológico asociado a recursos modernos se produjo en 1912  Es un plan basilical de tres naves (una lateral incompleta). Huecos rematados con escarzanos en las tres primeras plantas y medio punto en el último.  Estructuralmente combina  el muro de carga de ladrillo con forjado interior de madera. Ambos materiales proporcionan gran nobleza al edificio. Las funciones básicas que se ejercen condicionan  la distribución, organización y circulación del/en el edificio: energía (planta baja), almacén (planta baja), molienda (primera planta), cribado (segunda planta), cernido (tercera planta) y aspirado (cuarta plantación. La disposición vertical de las mismas es brillante. </vt:lpstr>
      <vt:lpstr>Diapositiva 4</vt:lpstr>
      <vt:lpstr>Arquitecto: Felipe Brunelleschi. Dirección: Piazza San Lorenzo, s/n. Ciudad: Florencia (Toscana). País: Italia, Europa   23 May 2009 Source  Own work. Author  PriorImage    Wikimedia Commons</vt:lpstr>
      <vt:lpstr>PRECEDENTE GÓTICO: San Petronio. Diocesi Arcidiocesi di Bologna. Consacrazione 1954. Stile architettonico. Gotico italiano. Inizio costruzione 1390. Completamento 1663.  Source  Own work (my camera). Author  sailko. Wikimedia Commons</vt:lpstr>
      <vt:lpstr>Diapositiva 7</vt:lpstr>
      <vt:lpstr>3. Actividades para estudiantes se dividirán en:  a. Actividades previas   b. Actividades durante la visita  c. Actividades post </vt:lpstr>
      <vt:lpstr>Diapositiva 9</vt:lpstr>
      <vt:lpstr> a.1 Barrido en internet sobre industrias con fuente energética de uso directo. Algunos ejemplos:  - Molino harinero. Maqueta https://www.youtube.com/watch?v=QSsFczh6P9U  - Un ejemplo, para niños: https://www.youtube.com/watch?v=JG9cidbqy-s  - Aplicadas a otros tipos de industria.  --Metalurgia:  ---Mazo(sistema hidráulico) (TEIXOIS, TARAMUNDI, OSCOS, Spain). https://www.youtube.com/watch?v=1hBGERO_M4s  ---Compludo la Herrería. https://www.youtube.com/watch?v=4C1Ivt4XgqA  </vt:lpstr>
      <vt:lpstr>a.2 Sin salir de internet (preferentemente en un diccionario técnico), elaboración de un glosario para uso personal de los siguientes términos:   piquera cangilones, desterradora monitor de zig-zag deschinadora triarvejón despuntadora hidrolavadora satinadora separador magnético esmeril cernido </vt:lpstr>
      <vt:lpstr>a.3 Los Borbones espían a los Borbones  Contexto: un caso de espionaje industrial. Ulloa, enviado por el rey de España, Fernando VI, se centra en el canal del Midi, del que tomará las ideas esenciales para el Canal de Castilla. Se trae de Francia al ingeniero Carlos Lemaur.  Dos pistas:  - canal du Midi en francés o canal del Miègjorn https://www.youtube.com/watch?v=V1zT3DA-8uo https://www.youtube.com/watch?v=DygFIZNxSt0 https://www.youtube.com/watch?v=tsFU1LfBUus  - canal de los dos Mares https://www.youtube.com/watch?v=IRQTHfNVTRg  Utiliza estos topónimos en un buscador de internet y añade algo a nuestra historia. </vt:lpstr>
      <vt:lpstr>b. Actividades durante la visita  b.1 Reconocimiento de los elementos descritos en el glosario, previamente elaborado.  b.2 Reconocimiento de los elementos de composición arquitectónica descritos en estas líneas.  b.3 Usando el teléfono móvil, captación de imágenes no contenidas en este Power point. </vt:lpstr>
      <vt:lpstr>Diapositiva 14</vt:lpstr>
      <vt:lpstr>c. Actividades post   C.1  Las industrias con fuente de energía directa.  “Actividad humana sostenible”.  El agua,  el sol en Castilla y León https://www.youtube.com/watch?v=ALbtNtLWN68  el viento en Castilla y León https://www.youtube.com/watch?v=eJ4Yy-8alwI   Buscar en internet  y añadir algunos ejemplos.</vt:lpstr>
      <vt:lpstr> C.2 Las vías de transporte, factor de localización industrial  ¿Es adecuada y posible la recuperación del transporte fluvial para el ahorro energético y el cuidado del medio natural y del patrimonio. ¿Sólo turismo y riego como utilidades económicas?. Buscar en internet “Canal de Castilla”,  “Canal del Midi” turismo y riego. Breve comentario. Un ejemplo. Turismo fluvial y regadío en el canal de Castilla: https://www.youtube.com/watch?v=lN8-dxImKro https://www.youtube.com/watch?v=1QuSqx-pRG4  </vt:lpstr>
      <vt:lpstr> C.3 El Canal de Castilla y el AVE.   El Canal no pudo con la competencia del ferrocarril. El AVE nace ya fuera del mercado. Buscar en internet: -El Canal de Castilla y el ferrocarril. -El cierre de líneas del AVE en España. El viaje virtual por internet frente al presencial ferroviario  De Alar del Rey a Reinosa ya no se  construyó el canal. El ferrocarril de Alar del Rey a Santander: https://www.youtube.com/watch?v=c6-hYV6CpLA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dc:creator>
  <cp:lastModifiedBy>WinuE</cp:lastModifiedBy>
  <cp:revision>41</cp:revision>
  <dcterms:created xsi:type="dcterms:W3CDTF">2015-03-08T23:09:49Z</dcterms:created>
  <dcterms:modified xsi:type="dcterms:W3CDTF">2015-05-12T17:17:40Z</dcterms:modified>
</cp:coreProperties>
</file>